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6" r:id="rId4"/>
    <p:sldId id="258" r:id="rId5"/>
    <p:sldId id="268" r:id="rId6"/>
    <p:sldId id="259" r:id="rId7"/>
    <p:sldId id="260" r:id="rId8"/>
    <p:sldId id="267" r:id="rId9"/>
    <p:sldId id="261" r:id="rId10"/>
    <p:sldId id="262" r:id="rId11"/>
    <p:sldId id="263" r:id="rId12"/>
    <p:sldId id="264" r:id="rId13"/>
    <p:sldId id="265"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4D5EB05-8B17-4779-AC71-058D5B68FF2F}" type="datetimeFigureOut">
              <a:rPr lang="fr-FR" smtClean="0"/>
              <a:t>17/04/2020</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C8D19D6-00CB-4DAC-8076-853ABC3B6782}" type="slidenum">
              <a:rPr lang="fr-FR" smtClean="0"/>
              <a:t>‹N°›</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4D5EB05-8B17-4779-AC71-058D5B68FF2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4D5EB05-8B17-4779-AC71-058D5B68FF2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4D5EB05-8B17-4779-AC71-058D5B68FF2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4D5EB05-8B17-4779-AC71-058D5B68FF2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F4D5EB05-8B17-4779-AC71-058D5B68FF2F}" type="datetimeFigureOut">
              <a:rPr lang="fr-FR" smtClean="0"/>
              <a:t>17/04/2020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C8D19D6-00CB-4DAC-8076-853ABC3B6782}" type="slidenum">
              <a:rPr lang="fr-FR" smtClean="0"/>
              <a:t>‹N°›</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4D5EB05-8B17-4779-AC71-058D5B68FF2F}" type="datetimeFigureOut">
              <a:rPr lang="fr-FR" smtClean="0"/>
              <a:t>17/04/2020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F4D5EB05-8B17-4779-AC71-058D5B68FF2F}" type="datetimeFigureOut">
              <a:rPr lang="fr-FR" smtClean="0"/>
              <a:t>17/04/2020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5EB05-8B17-4779-AC71-058D5B68FF2F}" type="datetimeFigureOut">
              <a:rPr lang="fr-FR" smtClean="0"/>
              <a:t>17/04/2020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4D5EB05-8B17-4779-AC71-058D5B68FF2F}" type="datetimeFigureOut">
              <a:rPr lang="fr-FR" smtClean="0"/>
              <a:t>17/04/2020</a:t>
            </a:fld>
            <a:endParaRPr lang="fr-FR"/>
          </a:p>
        </p:txBody>
      </p:sp>
      <p:sp>
        <p:nvSpPr>
          <p:cNvPr id="7" name="Slide Number Placeholder 6"/>
          <p:cNvSpPr>
            <a:spLocks noGrp="1"/>
          </p:cNvSpPr>
          <p:nvPr>
            <p:ph type="sldNum" sz="quarter" idx="12"/>
          </p:nvPr>
        </p:nvSpPr>
        <p:spPr/>
        <p:txBody>
          <a:bodyPr/>
          <a:lstStyle/>
          <a:p>
            <a:fld id="{1C8D19D6-00CB-4DAC-8076-853ABC3B6782}" type="slidenum">
              <a:rPr lang="fr-FR" smtClean="0"/>
              <a:t>‹N°›</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4D5EB05-8B17-4779-AC71-058D5B68FF2F}" type="datetimeFigureOut">
              <a:rPr lang="fr-FR" smtClean="0"/>
              <a:t>17/04/2020</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1C8D19D6-00CB-4DAC-8076-853ABC3B678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4D5EB05-8B17-4779-AC71-058D5B68FF2F}" type="datetimeFigureOut">
              <a:rPr lang="fr-FR" smtClean="0"/>
              <a:t>17/04/2020</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C8D19D6-00CB-4DAC-8076-853ABC3B678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algn="ctr"/>
            <a:r>
              <a:rPr lang="ar-DZ" dirty="0" smtClean="0"/>
              <a:t>اختيار موضوع بحث في علم اجتماع الصحة</a:t>
            </a:r>
            <a:endParaRPr lang="fr-FR" dirty="0"/>
          </a:p>
        </p:txBody>
      </p:sp>
      <p:sp>
        <p:nvSpPr>
          <p:cNvPr id="3" name="Sous-titre 2"/>
          <p:cNvSpPr>
            <a:spLocks noGrp="1"/>
          </p:cNvSpPr>
          <p:nvPr>
            <p:ph type="subTitle" idx="1"/>
          </p:nvPr>
        </p:nvSpPr>
        <p:spPr/>
        <p:txBody>
          <a:bodyPr>
            <a:normAutofit/>
          </a:bodyPr>
          <a:lstStyle/>
          <a:p>
            <a:pPr rtl="1"/>
            <a:r>
              <a:rPr lang="ar-DZ" dirty="0" smtClean="0">
                <a:solidFill>
                  <a:srgbClr val="FF0000"/>
                </a:solidFill>
              </a:rPr>
              <a:t>أ.د عبدالحكيم بوهروم</a:t>
            </a:r>
          </a:p>
          <a:p>
            <a:pPr rtl="1"/>
            <a:r>
              <a:rPr lang="fr-FR" dirty="0" smtClean="0">
                <a:solidFill>
                  <a:srgbClr val="FF0000"/>
                </a:solidFill>
              </a:rPr>
              <a:t>ihremen@yahoo.fr</a:t>
            </a:r>
            <a:endParaRPr lang="fr-FR" dirty="0">
              <a:solidFill>
                <a:srgbClr val="FF0000"/>
              </a:solidFill>
            </a:endParaRPr>
          </a:p>
        </p:txBody>
      </p:sp>
    </p:spTree>
    <p:extLst>
      <p:ext uri="{BB962C8B-B14F-4D97-AF65-F5344CB8AC3E}">
        <p14:creationId xmlns:p14="http://schemas.microsoft.com/office/powerpoint/2010/main" val="403674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normAutofit/>
          </a:bodyPr>
          <a:lstStyle/>
          <a:p>
            <a:pPr algn="r" rtl="1"/>
            <a:r>
              <a:rPr lang="ar-DZ" dirty="0" smtClean="0">
                <a:solidFill>
                  <a:srgbClr val="FF0000"/>
                </a:solidFill>
              </a:rPr>
              <a:t>3- فرنسا:</a:t>
            </a:r>
          </a:p>
          <a:p>
            <a:pPr algn="r" rtl="1"/>
            <a:r>
              <a:rPr lang="ar-DZ" dirty="0" smtClean="0"/>
              <a:t>يرتبط </a:t>
            </a:r>
            <a:r>
              <a:rPr lang="ar-DZ" dirty="0" smtClean="0">
                <a:solidFill>
                  <a:srgbClr val="FF0000"/>
                </a:solidFill>
              </a:rPr>
              <a:t>الاهت</a:t>
            </a:r>
            <a:r>
              <a:rPr lang="ar-DZ" dirty="0">
                <a:solidFill>
                  <a:srgbClr val="FF0000"/>
                </a:solidFill>
              </a:rPr>
              <a:t>م</a:t>
            </a:r>
            <a:r>
              <a:rPr lang="ar-DZ" dirty="0" smtClean="0">
                <a:solidFill>
                  <a:srgbClr val="FF0000"/>
                </a:solidFill>
              </a:rPr>
              <a:t>ام  المتأخر </a:t>
            </a:r>
            <a:r>
              <a:rPr lang="ar-DZ" dirty="0" smtClean="0"/>
              <a:t>( نهاية الستينيات من القر</a:t>
            </a:r>
            <a:r>
              <a:rPr lang="ar-DZ" sz="2800" dirty="0" smtClean="0">
                <a:cs typeface="+mj-cs"/>
              </a:rPr>
              <a:t>ن العشرين) </a:t>
            </a:r>
            <a:r>
              <a:rPr lang="ar-DZ" dirty="0" smtClean="0"/>
              <a:t>بموضوع الصحة والمرض </a:t>
            </a:r>
            <a:r>
              <a:rPr lang="ar-DZ" dirty="0" smtClean="0">
                <a:solidFill>
                  <a:srgbClr val="FF0000"/>
                </a:solidFill>
              </a:rPr>
              <a:t>بالرهان المالي </a:t>
            </a:r>
            <a:r>
              <a:rPr lang="ar-DZ" dirty="0" smtClean="0"/>
              <a:t>الذي اظهرتها الاصلاحات الهيكلية التي  ادخلتها الدولة الفرنسية  على النظام الصحي</a:t>
            </a:r>
          </a:p>
          <a:p>
            <a:pPr algn="r" rtl="1"/>
            <a:r>
              <a:rPr lang="ar-DZ" dirty="0" smtClean="0"/>
              <a:t>تضخم التقنيات الطبية </a:t>
            </a:r>
            <a:r>
              <a:rPr lang="ar-DZ" dirty="0" smtClean="0">
                <a:solidFill>
                  <a:srgbClr val="FF0000"/>
                </a:solidFill>
              </a:rPr>
              <a:t>وكلفتها المالية </a:t>
            </a:r>
            <a:r>
              <a:rPr lang="ar-DZ" dirty="0" smtClean="0"/>
              <a:t>المتزايدة بلا هودة  دفعت السلطات إلى </a:t>
            </a:r>
            <a:r>
              <a:rPr lang="ar-DZ" dirty="0" smtClean="0">
                <a:solidFill>
                  <a:srgbClr val="FF0000"/>
                </a:solidFill>
              </a:rPr>
              <a:t>تمويل بحوث ودراسات علمية </a:t>
            </a:r>
            <a:r>
              <a:rPr lang="ar-DZ" dirty="0" smtClean="0"/>
              <a:t>في كل تخصصات العلوم الاجتماعية بغية فهم وتحسين سير النظام الصحي </a:t>
            </a:r>
          </a:p>
          <a:p>
            <a:pPr algn="r" rtl="1"/>
            <a:r>
              <a:rPr lang="ar-DZ" dirty="0" smtClean="0"/>
              <a:t>حيث تأكد لها أنه لا يمكن أن </a:t>
            </a:r>
            <a:r>
              <a:rPr lang="ar-DZ" u="sng" dirty="0" smtClean="0">
                <a:solidFill>
                  <a:srgbClr val="FF0000"/>
                </a:solidFill>
              </a:rPr>
              <a:t>يترك  موضوع الصحة والمرض </a:t>
            </a:r>
            <a:r>
              <a:rPr lang="ar-DZ" dirty="0" smtClean="0"/>
              <a:t>تحت قبضة وتصرف المختصين في العلوم الطبية </a:t>
            </a:r>
          </a:p>
          <a:p>
            <a:pPr marL="0" indent="0" algn="r" rtl="1">
              <a:buNone/>
            </a:pPr>
            <a:endParaRPr lang="fr-FR" dirty="0"/>
          </a:p>
        </p:txBody>
      </p:sp>
    </p:spTree>
    <p:extLst>
      <p:ext uri="{BB962C8B-B14F-4D97-AF65-F5344CB8AC3E}">
        <p14:creationId xmlns:p14="http://schemas.microsoft.com/office/powerpoint/2010/main" val="3841754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692696"/>
            <a:ext cx="8229600" cy="5616624"/>
          </a:xfrm>
        </p:spPr>
        <p:txBody>
          <a:bodyPr>
            <a:normAutofit/>
          </a:bodyPr>
          <a:lstStyle/>
          <a:p>
            <a:pPr algn="r" rtl="1"/>
            <a:r>
              <a:rPr lang="ar-DZ" dirty="0" smtClean="0"/>
              <a:t>تبلور حقل بحثي يتفرع إلى دراسة (دون حصر)</a:t>
            </a:r>
          </a:p>
          <a:p>
            <a:pPr algn="r" rtl="1"/>
            <a:r>
              <a:rPr lang="ar-DZ" dirty="0" smtClean="0"/>
              <a:t>1-الأسباب الاجتماعية للمرض </a:t>
            </a:r>
          </a:p>
          <a:p>
            <a:pPr algn="r" rtl="1"/>
            <a:r>
              <a:rPr lang="ar-DZ" dirty="0" smtClean="0"/>
              <a:t>2- كيفية الحصول على الرعاية الاجتماعية والتوزيع المهني للمرضى</a:t>
            </a:r>
          </a:p>
          <a:p>
            <a:pPr algn="r" rtl="1"/>
            <a:r>
              <a:rPr lang="ar-DZ" dirty="0" smtClean="0"/>
              <a:t>3- سير المستشفيات العمومية والمصحات الخاصة</a:t>
            </a:r>
          </a:p>
          <a:p>
            <a:pPr algn="r" rtl="1"/>
            <a:r>
              <a:rPr lang="ar-DZ" dirty="0" smtClean="0"/>
              <a:t>4- </a:t>
            </a:r>
            <a:r>
              <a:rPr lang="ar-DZ" dirty="0" err="1" smtClean="0"/>
              <a:t>ال</a:t>
            </a:r>
            <a:r>
              <a:rPr lang="ar-DZ" dirty="0" err="1"/>
              <a:t>ت</a:t>
            </a:r>
            <a:r>
              <a:rPr lang="ar-DZ" dirty="0" err="1" smtClean="0"/>
              <a:t>مثلات</a:t>
            </a:r>
            <a:r>
              <a:rPr lang="ar-DZ" dirty="0" smtClean="0"/>
              <a:t> الاجتماعية للصحة والمرض، للطبيب والمريض</a:t>
            </a:r>
          </a:p>
          <a:p>
            <a:pPr algn="r" rtl="1"/>
            <a:r>
              <a:rPr lang="ar-DZ" dirty="0" smtClean="0"/>
              <a:t>5- السياسات الصحية وأثارها على:</a:t>
            </a:r>
          </a:p>
          <a:p>
            <a:pPr algn="r" rtl="1"/>
            <a:r>
              <a:rPr lang="ar-DZ" dirty="0" smtClean="0"/>
              <a:t>انتاجية العمل</a:t>
            </a:r>
          </a:p>
          <a:p>
            <a:pPr algn="r" rtl="1"/>
            <a:r>
              <a:rPr lang="ar-DZ" dirty="0" smtClean="0"/>
              <a:t>على تقليص أو تعميق الفوارق بين الأقاليم  والجهات .......</a:t>
            </a:r>
          </a:p>
          <a:p>
            <a:pPr algn="r" rtl="1"/>
            <a:endParaRPr lang="ar-DZ" dirty="0" smtClean="0"/>
          </a:p>
        </p:txBody>
      </p:sp>
    </p:spTree>
    <p:extLst>
      <p:ext uri="{BB962C8B-B14F-4D97-AF65-F5344CB8AC3E}">
        <p14:creationId xmlns:p14="http://schemas.microsoft.com/office/powerpoint/2010/main" val="747420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r" rtl="1"/>
            <a:r>
              <a:rPr lang="ar-DZ" dirty="0" smtClean="0"/>
              <a:t>كل المواضيع المشار إليها (على سبيل الذكر وليس الحصر)</a:t>
            </a:r>
          </a:p>
          <a:p>
            <a:pPr algn="r" rtl="1"/>
            <a:r>
              <a:rPr lang="ar-DZ" dirty="0" smtClean="0"/>
              <a:t>قابلة للدراسة من طرف تخصصات أخرى كاقتصاد الصحة، </a:t>
            </a:r>
            <a:r>
              <a:rPr lang="ar-DZ" dirty="0" err="1" smtClean="0"/>
              <a:t>سوسيولوجيا</a:t>
            </a:r>
            <a:r>
              <a:rPr lang="ar-DZ" dirty="0" smtClean="0"/>
              <a:t> المنظمات،</a:t>
            </a:r>
          </a:p>
          <a:p>
            <a:pPr algn="r" rtl="1"/>
            <a:endParaRPr lang="ar-DZ" dirty="0"/>
          </a:p>
          <a:p>
            <a:pPr algn="r" rtl="1"/>
            <a:endParaRPr lang="fr-FR" dirty="0"/>
          </a:p>
        </p:txBody>
      </p:sp>
    </p:spTree>
    <p:extLst>
      <p:ext uri="{BB962C8B-B14F-4D97-AF65-F5344CB8AC3E}">
        <p14:creationId xmlns:p14="http://schemas.microsoft.com/office/powerpoint/2010/main" val="1969642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بناء التصور </a:t>
            </a:r>
            <a:r>
              <a:rPr lang="ar-DZ" dirty="0" err="1" smtClean="0"/>
              <a:t>السوسيولوجي</a:t>
            </a:r>
            <a:r>
              <a:rPr lang="ar-DZ" dirty="0" smtClean="0"/>
              <a:t> للصحة والمرض في الجزائر</a:t>
            </a:r>
            <a:endParaRPr lang="fr-FR" dirty="0"/>
          </a:p>
        </p:txBody>
      </p:sp>
      <p:sp>
        <p:nvSpPr>
          <p:cNvPr id="3" name="Espace réservé du contenu 2"/>
          <p:cNvSpPr>
            <a:spLocks noGrp="1"/>
          </p:cNvSpPr>
          <p:nvPr>
            <p:ph idx="1"/>
          </p:nvPr>
        </p:nvSpPr>
        <p:spPr>
          <a:xfrm>
            <a:off x="179512" y="2780928"/>
            <a:ext cx="8229600" cy="3445843"/>
          </a:xfrm>
        </p:spPr>
        <p:txBody>
          <a:bodyPr>
            <a:normAutofit/>
          </a:bodyPr>
          <a:lstStyle/>
          <a:p>
            <a:pPr algn="r" rtl="1"/>
            <a:r>
              <a:rPr lang="ar-DZ" dirty="0" smtClean="0"/>
              <a:t>1- تحديد الحالة المرضية </a:t>
            </a:r>
            <a:r>
              <a:rPr lang="ar-DZ" dirty="0" smtClean="0">
                <a:solidFill>
                  <a:srgbClr val="FF0000"/>
                </a:solidFill>
              </a:rPr>
              <a:t>بالفصل</a:t>
            </a:r>
            <a:r>
              <a:rPr lang="ar-DZ" dirty="0" smtClean="0"/>
              <a:t> والتمييز بين </a:t>
            </a:r>
            <a:r>
              <a:rPr lang="ar-DZ" dirty="0" smtClean="0">
                <a:solidFill>
                  <a:srgbClr val="FF0000"/>
                </a:solidFill>
              </a:rPr>
              <a:t>الواقع</a:t>
            </a:r>
            <a:r>
              <a:rPr lang="ar-DZ" dirty="0" smtClean="0"/>
              <a:t> </a:t>
            </a:r>
            <a:r>
              <a:rPr lang="ar-DZ" dirty="0" smtClean="0">
                <a:solidFill>
                  <a:srgbClr val="FF0000"/>
                </a:solidFill>
              </a:rPr>
              <a:t>العضوي</a:t>
            </a:r>
            <a:r>
              <a:rPr lang="ar-DZ" dirty="0" smtClean="0"/>
              <a:t> و</a:t>
            </a:r>
            <a:r>
              <a:rPr lang="ar-DZ" dirty="0" smtClean="0">
                <a:solidFill>
                  <a:srgbClr val="FF0000"/>
                </a:solidFill>
              </a:rPr>
              <a:t>الاجتماعي</a:t>
            </a:r>
            <a:r>
              <a:rPr lang="ar-DZ" dirty="0" smtClean="0"/>
              <a:t> للمرض اي:</a:t>
            </a:r>
          </a:p>
          <a:p>
            <a:pPr algn="r" rtl="1"/>
            <a:r>
              <a:rPr lang="ar-DZ" dirty="0" smtClean="0"/>
              <a:t> الحالة المرضية التي يحددها الطبيب </a:t>
            </a:r>
            <a:r>
              <a:rPr lang="ar-DZ" dirty="0"/>
              <a:t>والمستشفى </a:t>
            </a:r>
            <a:endParaRPr lang="ar-DZ" dirty="0" smtClean="0"/>
          </a:p>
          <a:p>
            <a:pPr algn="r" rtl="1"/>
            <a:r>
              <a:rPr lang="ar-DZ" dirty="0" smtClean="0"/>
              <a:t>التصورات </a:t>
            </a:r>
            <a:r>
              <a:rPr lang="ar-DZ" dirty="0"/>
              <a:t>الاجتماعية للمرض والحالة الصحية</a:t>
            </a:r>
          </a:p>
          <a:p>
            <a:pPr algn="r" rtl="1"/>
            <a:endParaRPr lang="ar-DZ" dirty="0" smtClean="0"/>
          </a:p>
        </p:txBody>
      </p:sp>
    </p:spTree>
    <p:extLst>
      <p:ext uri="{BB962C8B-B14F-4D97-AF65-F5344CB8AC3E}">
        <p14:creationId xmlns:p14="http://schemas.microsoft.com/office/powerpoint/2010/main" val="3352979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بناء التصور </a:t>
            </a:r>
            <a:r>
              <a:rPr lang="ar-DZ" dirty="0" err="1" smtClean="0"/>
              <a:t>السوسيولوجي</a:t>
            </a:r>
            <a:r>
              <a:rPr lang="ar-DZ" dirty="0" smtClean="0"/>
              <a:t> للصحة والمرض في الجزائر</a:t>
            </a:r>
            <a:endParaRPr lang="fr-FR" dirty="0"/>
          </a:p>
        </p:txBody>
      </p:sp>
      <p:sp>
        <p:nvSpPr>
          <p:cNvPr id="3" name="Espace réservé du contenu 2"/>
          <p:cNvSpPr>
            <a:spLocks noGrp="1"/>
          </p:cNvSpPr>
          <p:nvPr>
            <p:ph idx="1"/>
          </p:nvPr>
        </p:nvSpPr>
        <p:spPr/>
        <p:txBody>
          <a:bodyPr>
            <a:normAutofit fontScale="92500"/>
          </a:bodyPr>
          <a:lstStyle/>
          <a:p>
            <a:pPr algn="r" rtl="1"/>
            <a:r>
              <a:rPr lang="ar-DZ" dirty="0" smtClean="0"/>
              <a:t>2- تحديد </a:t>
            </a:r>
            <a:r>
              <a:rPr lang="ar-DZ" dirty="0" smtClean="0">
                <a:solidFill>
                  <a:srgbClr val="FF0000"/>
                </a:solidFill>
              </a:rPr>
              <a:t>البناء الاجتماعي</a:t>
            </a:r>
            <a:r>
              <a:rPr lang="ar-DZ" dirty="0" smtClean="0"/>
              <a:t> للصحة والمرض من خلال:</a:t>
            </a:r>
          </a:p>
          <a:p>
            <a:pPr algn="r" rtl="1"/>
            <a:r>
              <a:rPr lang="ar-DZ" dirty="0" smtClean="0"/>
              <a:t> </a:t>
            </a:r>
            <a:r>
              <a:rPr lang="ar-DZ" dirty="0" err="1" smtClean="0">
                <a:solidFill>
                  <a:srgbClr val="FF0000"/>
                </a:solidFill>
              </a:rPr>
              <a:t>التمثلات</a:t>
            </a:r>
            <a:r>
              <a:rPr lang="ar-DZ" dirty="0" smtClean="0">
                <a:solidFill>
                  <a:srgbClr val="FF0000"/>
                </a:solidFill>
              </a:rPr>
              <a:t> الاجتماعية </a:t>
            </a:r>
            <a:r>
              <a:rPr lang="ar-DZ" dirty="0" smtClean="0"/>
              <a:t>المحددة في المجتمع الجزائري للمرض، وعلم المرض، الصحة، للجسم </a:t>
            </a:r>
          </a:p>
          <a:p>
            <a:pPr algn="r" rtl="1"/>
            <a:r>
              <a:rPr lang="ar-DZ" dirty="0" smtClean="0"/>
              <a:t>مجمع العلاقات التي تربطنا بهذه المواضيع وتحدد صلتنا بها من خلال </a:t>
            </a:r>
            <a:r>
              <a:rPr lang="ar-DZ" dirty="0" smtClean="0">
                <a:solidFill>
                  <a:srgbClr val="FF0000"/>
                </a:solidFill>
              </a:rPr>
              <a:t>بنية التنشئة الاجتماعية </a:t>
            </a:r>
            <a:r>
              <a:rPr lang="ar-DZ" dirty="0" smtClean="0"/>
              <a:t>وما تعيشه هذه الأخيرة من </a:t>
            </a:r>
            <a:r>
              <a:rPr lang="ar-DZ" dirty="0"/>
              <a:t>تغييرات </a:t>
            </a:r>
            <a:r>
              <a:rPr lang="ar-DZ" dirty="0" smtClean="0"/>
              <a:t>تعكس ارتفاع وتحسن </a:t>
            </a:r>
          </a:p>
          <a:p>
            <a:pPr algn="r" rtl="1"/>
            <a:r>
              <a:rPr lang="ar-DZ" dirty="0" smtClean="0"/>
              <a:t>المستوى المعيشي</a:t>
            </a:r>
          </a:p>
          <a:p>
            <a:pPr algn="r" rtl="1"/>
            <a:r>
              <a:rPr lang="ar-DZ" dirty="0" smtClean="0"/>
              <a:t>المستوى التعليمي</a:t>
            </a:r>
            <a:endParaRPr lang="fr-FR" dirty="0"/>
          </a:p>
        </p:txBody>
      </p:sp>
    </p:spTree>
    <p:extLst>
      <p:ext uri="{BB962C8B-B14F-4D97-AF65-F5344CB8AC3E}">
        <p14:creationId xmlns:p14="http://schemas.microsoft.com/office/powerpoint/2010/main" val="3352979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492" y="2323652"/>
            <a:ext cx="7344932" cy="3508977"/>
          </a:xfrm>
        </p:spPr>
        <p:txBody>
          <a:bodyPr/>
          <a:lstStyle/>
          <a:p>
            <a:pPr algn="r" rtl="1"/>
            <a:r>
              <a:rPr lang="ar-DZ" dirty="0" smtClean="0"/>
              <a:t>التغطية الصحية </a:t>
            </a:r>
          </a:p>
          <a:p>
            <a:pPr algn="r" rtl="1"/>
            <a:r>
              <a:rPr lang="ar-DZ" dirty="0" smtClean="0"/>
              <a:t>التغطية الطبية </a:t>
            </a:r>
          </a:p>
          <a:p>
            <a:pPr algn="r" rtl="1"/>
            <a:r>
              <a:rPr lang="ar-DZ" dirty="0" smtClean="0"/>
              <a:t>التكوين الطبي</a:t>
            </a:r>
          </a:p>
          <a:p>
            <a:pPr algn="r" rtl="1"/>
            <a:r>
              <a:rPr lang="ar-DZ" dirty="0" smtClean="0"/>
              <a:t>المؤسسات الصحية</a:t>
            </a:r>
          </a:p>
          <a:p>
            <a:pPr marL="0" indent="0" algn="r" rtl="1">
              <a:buNone/>
            </a:pPr>
            <a:r>
              <a:rPr lang="ar-DZ" dirty="0" smtClean="0">
                <a:solidFill>
                  <a:srgbClr val="FF0000"/>
                </a:solidFill>
              </a:rPr>
              <a:t>كلها معطيات مرتبطة بالتطور المتواصل للنظام الصحي الجزائري منذ انتزاع الاستقلال في 05 </a:t>
            </a:r>
            <a:r>
              <a:rPr lang="ar-DZ" dirty="0" err="1" smtClean="0">
                <a:solidFill>
                  <a:srgbClr val="FF0000"/>
                </a:solidFill>
              </a:rPr>
              <a:t>جويلية</a:t>
            </a:r>
            <a:r>
              <a:rPr lang="ar-DZ" dirty="0" smtClean="0">
                <a:solidFill>
                  <a:srgbClr val="FF0000"/>
                </a:solidFill>
              </a:rPr>
              <a:t> 1962</a:t>
            </a:r>
            <a:endParaRPr lang="fr-FR" dirty="0">
              <a:solidFill>
                <a:srgbClr val="FF0000"/>
              </a:solidFill>
            </a:endParaRPr>
          </a:p>
        </p:txBody>
      </p:sp>
    </p:spTree>
    <p:extLst>
      <p:ext uri="{BB962C8B-B14F-4D97-AF65-F5344CB8AC3E}">
        <p14:creationId xmlns:p14="http://schemas.microsoft.com/office/powerpoint/2010/main" val="1468151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dirty="0" smtClean="0"/>
              <a:t>النظام الصحي الجزائري منذ الاستقلال</a:t>
            </a:r>
            <a:endParaRPr lang="fr-FR" dirty="0"/>
          </a:p>
        </p:txBody>
      </p:sp>
      <p:sp>
        <p:nvSpPr>
          <p:cNvPr id="3" name="Espace réservé du contenu 2"/>
          <p:cNvSpPr>
            <a:spLocks noGrp="1"/>
          </p:cNvSpPr>
          <p:nvPr>
            <p:ph idx="1"/>
          </p:nvPr>
        </p:nvSpPr>
        <p:spPr/>
        <p:txBody>
          <a:bodyPr>
            <a:normAutofit lnSpcReduction="10000"/>
          </a:bodyPr>
          <a:lstStyle/>
          <a:p>
            <a:pPr algn="r" rtl="1"/>
            <a:r>
              <a:rPr lang="ar-DZ" dirty="0" smtClean="0"/>
              <a:t>تحية طيبة لكل طالبة وطالب مع التمني لكم جميعا تمام الصحة والعافية </a:t>
            </a:r>
            <a:endParaRPr lang="ar-DZ" dirty="0"/>
          </a:p>
          <a:p>
            <a:pPr algn="r" rtl="1"/>
            <a:r>
              <a:rPr lang="ar-DZ" dirty="0" smtClean="0"/>
              <a:t>على كل طالب اقتراح موضوع بحث </a:t>
            </a:r>
            <a:r>
              <a:rPr lang="ar-DZ" dirty="0" err="1" smtClean="0"/>
              <a:t>متموقع</a:t>
            </a:r>
            <a:r>
              <a:rPr lang="ar-DZ" dirty="0" smtClean="0"/>
              <a:t>:</a:t>
            </a:r>
          </a:p>
          <a:p>
            <a:pPr algn="r" rtl="1"/>
            <a:r>
              <a:rPr lang="ar-DZ" dirty="0" smtClean="0"/>
              <a:t>1- في الفضاء  الاجتماعي الجزائري بدراسة النظام الصحي الجزائري منذ الاستقلال، </a:t>
            </a:r>
          </a:p>
          <a:p>
            <a:pPr algn="r" rtl="1"/>
            <a:r>
              <a:rPr lang="ar-DZ" dirty="0" smtClean="0"/>
              <a:t>2-وفي الحقل المعرفي لعلم اجتماع الصحة بتناول القضايا التي تبلورت كاهتمامات بحثية.</a:t>
            </a:r>
          </a:p>
          <a:p>
            <a:pPr algn="r" rtl="1"/>
            <a:r>
              <a:rPr lang="ar-DZ" dirty="0" smtClean="0"/>
              <a:t>3- ترسل </a:t>
            </a:r>
            <a:r>
              <a:rPr lang="ar-DZ" dirty="0" err="1" smtClean="0"/>
              <a:t>الإقتراحات</a:t>
            </a:r>
            <a:r>
              <a:rPr lang="ar-DZ" dirty="0" smtClean="0"/>
              <a:t> على العنوان :   </a:t>
            </a:r>
            <a:r>
              <a:rPr lang="fr-FR" dirty="0" smtClean="0">
                <a:solidFill>
                  <a:srgbClr val="FF0000"/>
                </a:solidFill>
              </a:rPr>
              <a:t>ihremen@yahoo.fr</a:t>
            </a:r>
            <a:endParaRPr lang="fr-FR" dirty="0">
              <a:solidFill>
                <a:srgbClr val="FF0000"/>
              </a:solidFill>
            </a:endParaRPr>
          </a:p>
        </p:txBody>
      </p:sp>
    </p:spTree>
    <p:extLst>
      <p:ext uri="{BB962C8B-B14F-4D97-AF65-F5344CB8AC3E}">
        <p14:creationId xmlns:p14="http://schemas.microsoft.com/office/powerpoint/2010/main" val="404835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smtClean="0"/>
              <a:t>1- تهيئة أرضية الاختيار</a:t>
            </a:r>
            <a:endParaRPr lang="fr-FR" dirty="0"/>
          </a:p>
        </p:txBody>
      </p:sp>
      <p:sp>
        <p:nvSpPr>
          <p:cNvPr id="3" name="Espace réservé du contenu 2"/>
          <p:cNvSpPr>
            <a:spLocks noGrp="1"/>
          </p:cNvSpPr>
          <p:nvPr>
            <p:ph idx="1"/>
          </p:nvPr>
        </p:nvSpPr>
        <p:spPr/>
        <p:txBody>
          <a:bodyPr>
            <a:normAutofit/>
          </a:bodyPr>
          <a:lstStyle/>
          <a:p>
            <a:pPr algn="r" rtl="1"/>
            <a:r>
              <a:rPr lang="ar-DZ" dirty="0" smtClean="0"/>
              <a:t>يلتزم </a:t>
            </a:r>
            <a:r>
              <a:rPr lang="ar-DZ" dirty="0" smtClean="0">
                <a:solidFill>
                  <a:srgbClr val="FF0000"/>
                </a:solidFill>
              </a:rPr>
              <a:t>الفاعل المعرفي</a:t>
            </a:r>
            <a:r>
              <a:rPr lang="ar-DZ" dirty="0" smtClean="0"/>
              <a:t>: </a:t>
            </a:r>
            <a:r>
              <a:rPr lang="fr-FR" dirty="0" smtClean="0">
                <a:solidFill>
                  <a:srgbClr val="FF0000"/>
                </a:solidFill>
              </a:rPr>
              <a:t>Le sujet épistémique</a:t>
            </a:r>
          </a:p>
          <a:p>
            <a:pPr marL="0" indent="0" algn="r" rtl="1">
              <a:buNone/>
            </a:pPr>
            <a:r>
              <a:rPr lang="ar-DZ" dirty="0" smtClean="0"/>
              <a:t>( طالب </a:t>
            </a:r>
            <a:r>
              <a:rPr lang="ar-DZ" dirty="0"/>
              <a:t>أو أستاذا </a:t>
            </a:r>
            <a:r>
              <a:rPr lang="ar-DZ" dirty="0" smtClean="0"/>
              <a:t>أو مؤسسة </a:t>
            </a:r>
            <a:r>
              <a:rPr lang="ar-DZ" dirty="0"/>
              <a:t>بحثية </a:t>
            </a:r>
            <a:r>
              <a:rPr lang="ar-DZ" dirty="0" smtClean="0"/>
              <a:t>) في علم اجتماع الصحة</a:t>
            </a:r>
          </a:p>
          <a:p>
            <a:pPr marL="0" indent="0" algn="r" rtl="1">
              <a:buNone/>
            </a:pPr>
            <a:r>
              <a:rPr lang="ar-DZ" dirty="0" smtClean="0"/>
              <a:t> باختيار </a:t>
            </a:r>
            <a:r>
              <a:rPr lang="ar-DZ" dirty="0" smtClean="0">
                <a:solidFill>
                  <a:srgbClr val="FF0000"/>
                </a:solidFill>
              </a:rPr>
              <a:t>موضع</a:t>
            </a:r>
            <a:r>
              <a:rPr lang="ar-DZ" dirty="0" smtClean="0"/>
              <a:t> في </a:t>
            </a:r>
            <a:r>
              <a:rPr lang="ar-DZ" dirty="0" smtClean="0">
                <a:solidFill>
                  <a:srgbClr val="7030A0"/>
                </a:solidFill>
              </a:rPr>
              <a:t>علم اجتماع الصحة</a:t>
            </a:r>
          </a:p>
          <a:p>
            <a:pPr lvl="0" algn="r" rtl="1"/>
            <a:r>
              <a:rPr lang="ar-DZ" dirty="0">
                <a:solidFill>
                  <a:prstClr val="black"/>
                </a:solidFill>
              </a:rPr>
              <a:t>ما يجبره على </a:t>
            </a:r>
            <a:r>
              <a:rPr lang="ar-DZ" dirty="0">
                <a:solidFill>
                  <a:srgbClr val="FF0000"/>
                </a:solidFill>
              </a:rPr>
              <a:t>تحديد </a:t>
            </a:r>
            <a:r>
              <a:rPr lang="ar-DZ" dirty="0">
                <a:solidFill>
                  <a:srgbClr val="7030A0"/>
                </a:solidFill>
              </a:rPr>
              <a:t>علم اجتماع الصحة</a:t>
            </a:r>
          </a:p>
          <a:p>
            <a:pPr marL="0" indent="0" algn="r" rtl="1">
              <a:buNone/>
            </a:pPr>
            <a:endParaRPr lang="ar-DZ" dirty="0" smtClean="0">
              <a:solidFill>
                <a:srgbClr val="7030A0"/>
              </a:solidFill>
            </a:endParaRPr>
          </a:p>
        </p:txBody>
      </p:sp>
    </p:spTree>
    <p:extLst>
      <p:ext uri="{BB962C8B-B14F-4D97-AF65-F5344CB8AC3E}">
        <p14:creationId xmlns:p14="http://schemas.microsoft.com/office/powerpoint/2010/main" val="1501805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dirty="0" smtClean="0"/>
              <a:t>عملية تنمو وتطور على أساس </a:t>
            </a:r>
            <a:r>
              <a:rPr lang="ar-DZ" dirty="0" smtClean="0">
                <a:solidFill>
                  <a:schemeClr val="tx2"/>
                </a:solidFill>
              </a:rPr>
              <a:t>انتشار</a:t>
            </a:r>
            <a:r>
              <a:rPr lang="ar-DZ" dirty="0" smtClean="0"/>
              <a:t> </a:t>
            </a:r>
            <a:r>
              <a:rPr lang="ar-DZ" dirty="0" smtClean="0">
                <a:solidFill>
                  <a:srgbClr val="FF0000"/>
                </a:solidFill>
              </a:rPr>
              <a:t>عقل الفاعل المعرفي </a:t>
            </a:r>
            <a:r>
              <a:rPr lang="ar-DZ" dirty="0" smtClean="0"/>
              <a:t>في </a:t>
            </a:r>
            <a:r>
              <a:rPr lang="ar-DZ" dirty="0" smtClean="0">
                <a:solidFill>
                  <a:schemeClr val="tx2"/>
                </a:solidFill>
              </a:rPr>
              <a:t>الحقل المعرفي </a:t>
            </a:r>
            <a:r>
              <a:rPr lang="ar-DZ" dirty="0" smtClean="0"/>
              <a:t>المسمى «</a:t>
            </a:r>
            <a:r>
              <a:rPr lang="ar-DZ" dirty="0" smtClean="0">
                <a:solidFill>
                  <a:srgbClr val="7030A0"/>
                </a:solidFill>
              </a:rPr>
              <a:t>علم اجتماع الصحة</a:t>
            </a:r>
            <a:r>
              <a:rPr lang="ar-DZ" dirty="0" smtClean="0"/>
              <a:t>»</a:t>
            </a:r>
            <a:endParaRPr lang="fr-FR" dirty="0" smtClean="0"/>
          </a:p>
          <a:p>
            <a:pPr algn="r" rtl="1"/>
            <a:r>
              <a:rPr lang="ar-DZ" dirty="0" smtClean="0"/>
              <a:t> تتجسد هذه العملية في انجاز </a:t>
            </a:r>
            <a:r>
              <a:rPr lang="ar-DZ" dirty="0" smtClean="0">
                <a:solidFill>
                  <a:srgbClr val="FF0000"/>
                </a:solidFill>
              </a:rPr>
              <a:t>بطاقات قراءة </a:t>
            </a:r>
            <a:r>
              <a:rPr lang="ar-DZ" dirty="0" smtClean="0"/>
              <a:t>تلخص</a:t>
            </a:r>
            <a:r>
              <a:rPr lang="ar-DZ" dirty="0" smtClean="0">
                <a:solidFill>
                  <a:srgbClr val="FF0000"/>
                </a:solidFill>
              </a:rPr>
              <a:t> </a:t>
            </a:r>
            <a:r>
              <a:rPr lang="ar-DZ" dirty="0" smtClean="0"/>
              <a:t>المضامين المعرفية النظرية والمنهجية للمؤلفات المختلفة الشكل(كتب ،مقالات، رسائل ورقية او رقمية ) المتناولة للموضوع،</a:t>
            </a:r>
          </a:p>
          <a:p>
            <a:pPr marL="0" indent="0" algn="r" rtl="1">
              <a:buNone/>
            </a:pPr>
            <a:endParaRPr lang="fr-FR" dirty="0"/>
          </a:p>
        </p:txBody>
      </p:sp>
    </p:spTree>
    <p:extLst>
      <p:ext uri="{BB962C8B-B14F-4D97-AF65-F5344CB8AC3E}">
        <p14:creationId xmlns:p14="http://schemas.microsoft.com/office/powerpoint/2010/main" val="1501805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28800"/>
            <a:ext cx="8435280" cy="4497363"/>
          </a:xfrm>
        </p:spPr>
        <p:txBody>
          <a:bodyPr>
            <a:normAutofit/>
          </a:bodyPr>
          <a:lstStyle/>
          <a:p>
            <a:pPr algn="r" rtl="1"/>
            <a:r>
              <a:rPr lang="ar-DZ" dirty="0" smtClean="0"/>
              <a:t>يكتشف في خضم هذه العملية (انجاز بطاقات قراءة لما يبحث فيه من نصوص بمختلف اشكالها): </a:t>
            </a:r>
          </a:p>
          <a:p>
            <a:pPr algn="r" rtl="1"/>
            <a:r>
              <a:rPr lang="ar-DZ" dirty="0" smtClean="0">
                <a:solidFill>
                  <a:srgbClr val="FF0000"/>
                </a:solidFill>
              </a:rPr>
              <a:t>حداثة التخصص </a:t>
            </a:r>
            <a:r>
              <a:rPr lang="ar-DZ" dirty="0" smtClean="0"/>
              <a:t>(بعد الحرب العالمية الثانية)</a:t>
            </a:r>
          </a:p>
          <a:p>
            <a:pPr algn="r" rtl="1"/>
            <a:r>
              <a:rPr lang="ar-DZ" dirty="0" smtClean="0">
                <a:solidFill>
                  <a:srgbClr val="FF0000"/>
                </a:solidFill>
              </a:rPr>
              <a:t>تأخر انضمامه </a:t>
            </a:r>
            <a:r>
              <a:rPr lang="ar-DZ" dirty="0" smtClean="0"/>
              <a:t>إلى مواضيع علم اجتماع وبالتالي امتلاكه العلمي البطيء</a:t>
            </a:r>
          </a:p>
        </p:txBody>
      </p:sp>
    </p:spTree>
    <p:extLst>
      <p:ext uri="{BB962C8B-B14F-4D97-AF65-F5344CB8AC3E}">
        <p14:creationId xmlns:p14="http://schemas.microsoft.com/office/powerpoint/2010/main" val="1832767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4784"/>
            <a:ext cx="8435280" cy="4641379"/>
          </a:xfrm>
        </p:spPr>
        <p:txBody>
          <a:bodyPr>
            <a:normAutofit/>
          </a:bodyPr>
          <a:lstStyle/>
          <a:p>
            <a:pPr algn="r" rtl="1"/>
            <a:r>
              <a:rPr lang="ar-DZ" dirty="0" smtClean="0">
                <a:solidFill>
                  <a:srgbClr val="FF0000"/>
                </a:solidFill>
              </a:rPr>
              <a:t>ارتباط</a:t>
            </a:r>
            <a:r>
              <a:rPr lang="ar-DZ" dirty="0" smtClean="0"/>
              <a:t> كل ما يحدده من مقاربات نظرية منهجية ويحمله من </a:t>
            </a:r>
            <a:r>
              <a:rPr lang="ar-DZ" dirty="0" smtClean="0">
                <a:solidFill>
                  <a:schemeClr val="tx2"/>
                </a:solidFill>
              </a:rPr>
              <a:t>وقائع</a:t>
            </a:r>
            <a:r>
              <a:rPr lang="ar-DZ" dirty="0" smtClean="0"/>
              <a:t> اجتماعية ،اقتصادية، ثقافية، سياسية و...صحية ذات صلة وطيدة </a:t>
            </a:r>
            <a:r>
              <a:rPr lang="ar-DZ" dirty="0" smtClean="0">
                <a:solidFill>
                  <a:srgbClr val="FF0000"/>
                </a:solidFill>
              </a:rPr>
              <a:t>بالمجتمع </a:t>
            </a:r>
            <a:r>
              <a:rPr lang="ar-DZ" dirty="0" smtClean="0"/>
              <a:t>موضوع الدراسة (فرنسا، الولايا المتحدة الأمريكية، الصين، كوبا، الاتحاد السوفياتي، الجزائر...) وسيرورته التاريخية</a:t>
            </a:r>
          </a:p>
          <a:p>
            <a:pPr algn="r" rtl="1"/>
            <a:r>
              <a:rPr lang="ar-DZ" dirty="0" smtClean="0">
                <a:solidFill>
                  <a:srgbClr val="FF0000"/>
                </a:solidFill>
              </a:rPr>
              <a:t>اختلاف وتعدد </a:t>
            </a:r>
            <a:r>
              <a:rPr lang="ar-DZ" dirty="0" smtClean="0"/>
              <a:t>الهيئات المنشطة له (الدولة، مؤسسات خيرة، مؤسسات </a:t>
            </a:r>
            <a:r>
              <a:rPr lang="ar-DZ" dirty="0" err="1" smtClean="0"/>
              <a:t>علمية،الخ</a:t>
            </a:r>
            <a:r>
              <a:rPr lang="fr-FR" dirty="0" smtClean="0"/>
              <a:t>….</a:t>
            </a:r>
            <a:r>
              <a:rPr lang="ar-DZ" dirty="0" smtClean="0"/>
              <a:t>)</a:t>
            </a:r>
          </a:p>
          <a:p>
            <a:pPr marL="0" indent="0" algn="r" rtl="1">
              <a:buNone/>
            </a:pPr>
            <a:endParaRPr lang="ar-DZ" dirty="0" smtClean="0"/>
          </a:p>
        </p:txBody>
      </p:sp>
    </p:spTree>
    <p:extLst>
      <p:ext uri="{BB962C8B-B14F-4D97-AF65-F5344CB8AC3E}">
        <p14:creationId xmlns:p14="http://schemas.microsoft.com/office/powerpoint/2010/main" val="1832767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4784"/>
            <a:ext cx="8229600" cy="4641379"/>
          </a:xfrm>
        </p:spPr>
        <p:txBody>
          <a:bodyPr/>
          <a:lstStyle/>
          <a:p>
            <a:pPr algn="r" rtl="1"/>
            <a:r>
              <a:rPr lang="ar-DZ" dirty="0" smtClean="0">
                <a:solidFill>
                  <a:srgbClr val="FF0000"/>
                </a:solidFill>
              </a:rPr>
              <a:t>تعدد تسميات </a:t>
            </a:r>
            <a:r>
              <a:rPr lang="ar-DZ" dirty="0" smtClean="0"/>
              <a:t>هذا التخصص التي ترتبط كل واحدة منها بخصوصيات الفضاء الاجتماع –تاريخي المعني بخصوصيات موضع الصحة الذي بقى محتكرا من طرف الأطباء والمختصين بالعلوم الطبية والهيئات المرتبطة عضويا بهم </a:t>
            </a:r>
            <a:r>
              <a:rPr lang="ar-DZ" dirty="0" smtClean="0">
                <a:solidFill>
                  <a:srgbClr val="FF0000"/>
                </a:solidFill>
              </a:rPr>
              <a:t>كالمخابر</a:t>
            </a:r>
            <a:r>
              <a:rPr lang="ar-DZ" dirty="0" smtClean="0"/>
              <a:t> المنتجة للأدوية والعلاج الطبي</a:t>
            </a:r>
          </a:p>
          <a:p>
            <a:pPr algn="r" rtl="1"/>
            <a:r>
              <a:rPr lang="ar-DZ" dirty="0" smtClean="0"/>
              <a:t>بعض الأمثلة:</a:t>
            </a:r>
          </a:p>
          <a:p>
            <a:pPr algn="r" rtl="1"/>
            <a:r>
              <a:rPr lang="ar-DZ" dirty="0" smtClean="0"/>
              <a:t>1- في بريطانيا العظمى: اعتماد </a:t>
            </a:r>
            <a:r>
              <a:rPr lang="ar-DZ" dirty="0" smtClean="0">
                <a:solidFill>
                  <a:srgbClr val="FF0000"/>
                </a:solidFill>
              </a:rPr>
              <a:t>الخدمة الصحية الوطنية </a:t>
            </a:r>
          </a:p>
          <a:p>
            <a:pPr marL="0" indent="0" algn="r" rtl="1">
              <a:buNone/>
            </a:pPr>
            <a:r>
              <a:rPr lang="fr-FR" sz="2000" dirty="0" smtClean="0">
                <a:solidFill>
                  <a:srgbClr val="FF0000"/>
                </a:solidFill>
                <a:latin typeface="Times New Roman" panose="02020603050405020304" pitchFamily="18" charset="0"/>
                <a:cs typeface="Times New Roman" panose="02020603050405020304" pitchFamily="18" charset="0"/>
              </a:rPr>
              <a:t>The National </a:t>
            </a:r>
            <a:r>
              <a:rPr lang="fr-FR" sz="2000" dirty="0" err="1" smtClean="0">
                <a:solidFill>
                  <a:srgbClr val="FF0000"/>
                </a:solidFill>
                <a:latin typeface="Times New Roman" panose="02020603050405020304" pitchFamily="18" charset="0"/>
                <a:cs typeface="Times New Roman" panose="02020603050405020304" pitchFamily="18" charset="0"/>
              </a:rPr>
              <a:t>Healt</a:t>
            </a:r>
            <a:r>
              <a:rPr lang="fr-FR" sz="2000" dirty="0" smtClean="0">
                <a:solidFill>
                  <a:srgbClr val="FF0000"/>
                </a:solidFill>
                <a:latin typeface="Times New Roman" panose="02020603050405020304" pitchFamily="18" charset="0"/>
                <a:cs typeface="Times New Roman" panose="02020603050405020304" pitchFamily="18" charset="0"/>
              </a:rPr>
              <a:t> Service                                                                               </a:t>
            </a:r>
            <a:endParaRPr lang="fr-FR"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723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algn="r" rtl="1"/>
            <a:r>
              <a:rPr lang="ar-DZ" dirty="0"/>
              <a:t>1- في بريطانيا العظمى: اعتماد </a:t>
            </a:r>
            <a:r>
              <a:rPr lang="ar-DZ" dirty="0">
                <a:solidFill>
                  <a:srgbClr val="FF0000"/>
                </a:solidFill>
              </a:rPr>
              <a:t>الخدمة الصحية الوطنية </a:t>
            </a:r>
          </a:p>
          <a:p>
            <a:pPr marL="0" indent="0" algn="r" rtl="1">
              <a:buNone/>
            </a:pPr>
            <a:r>
              <a:rPr lang="fr-FR" dirty="0">
                <a:solidFill>
                  <a:srgbClr val="FF0000"/>
                </a:solidFill>
                <a:latin typeface="Times New Roman" panose="02020603050405020304" pitchFamily="18" charset="0"/>
                <a:cs typeface="Times New Roman" panose="02020603050405020304" pitchFamily="18" charset="0"/>
              </a:rPr>
              <a:t>The National </a:t>
            </a:r>
            <a:r>
              <a:rPr lang="fr-FR" dirty="0" err="1">
                <a:solidFill>
                  <a:srgbClr val="FF0000"/>
                </a:solidFill>
                <a:latin typeface="Times New Roman" panose="02020603050405020304" pitchFamily="18" charset="0"/>
                <a:cs typeface="Times New Roman" panose="02020603050405020304" pitchFamily="18" charset="0"/>
              </a:rPr>
              <a:t>Healt</a:t>
            </a:r>
            <a:r>
              <a:rPr lang="fr-FR" dirty="0">
                <a:solidFill>
                  <a:srgbClr val="FF0000"/>
                </a:solidFill>
                <a:latin typeface="Times New Roman" panose="02020603050405020304" pitchFamily="18" charset="0"/>
                <a:cs typeface="Times New Roman" panose="02020603050405020304" pitchFamily="18" charset="0"/>
              </a:rPr>
              <a:t> Service                                                           </a:t>
            </a:r>
            <a:r>
              <a:rPr lang="fr-FR" dirty="0" smtClean="0">
                <a:solidFill>
                  <a:srgbClr val="FF0000"/>
                </a:solidFill>
                <a:latin typeface="Times New Roman" panose="02020603050405020304" pitchFamily="18" charset="0"/>
                <a:cs typeface="Times New Roman" panose="02020603050405020304" pitchFamily="18" charset="0"/>
              </a:rPr>
              <a:t>               </a:t>
            </a:r>
          </a:p>
          <a:p>
            <a:pPr algn="r" rtl="1"/>
            <a:r>
              <a:rPr lang="ar-DZ" dirty="0" smtClean="0"/>
              <a:t>ادخل هذا النظام الصحي - الذي يعرف كديانة بالبريطانيين – تحولات جدرية في المجتمع أثارت اهتمام متزايد بقضية الصحة وما يرتبط بها مما وسّع حقل الاهتمام بها الى حقول علمية أخرى كعلم الاجتماع بعدما أن كانت حكرا على العلوم الطبية وعلم الاقتصاد  </a:t>
            </a:r>
            <a:r>
              <a:rPr lang="fr-FR" dirty="0" smtClean="0">
                <a:solidFill>
                  <a:srgbClr val="FF0000"/>
                </a:solidFill>
              </a:rPr>
              <a:t>William Beveridge</a:t>
            </a:r>
            <a:endParaRPr lang="ar-DZ" dirty="0" smtClean="0">
              <a:solidFill>
                <a:srgbClr val="FF0000"/>
              </a:solidFill>
            </a:endParaRPr>
          </a:p>
          <a:p>
            <a:pPr algn="r" rtl="1"/>
            <a:r>
              <a:rPr lang="ar-DZ" dirty="0" err="1" smtClean="0"/>
              <a:t>يرتكزالنظام</a:t>
            </a:r>
            <a:r>
              <a:rPr lang="ar-DZ" dirty="0" smtClean="0"/>
              <a:t> الصحي على </a:t>
            </a:r>
            <a:r>
              <a:rPr lang="ar-DZ" dirty="0" smtClean="0">
                <a:solidFill>
                  <a:srgbClr val="FF0000"/>
                </a:solidFill>
              </a:rPr>
              <a:t>اشباع حاجة المواطن في العلاج دون النظر في قدرته المالية </a:t>
            </a:r>
            <a:r>
              <a:rPr lang="ar-DZ" dirty="0" smtClean="0"/>
              <a:t>إذ هو مجاني في مراحله المختلفة من فحص وتشخيص وعلاج بتسليم الأدوية الطلوبة</a:t>
            </a:r>
            <a:endParaRPr lang="fr-FR" dirty="0" smtClean="0"/>
          </a:p>
        </p:txBody>
      </p:sp>
    </p:spTree>
    <p:extLst>
      <p:ext uri="{BB962C8B-B14F-4D97-AF65-F5344CB8AC3E}">
        <p14:creationId xmlns:p14="http://schemas.microsoft.com/office/powerpoint/2010/main" val="562112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280920" cy="5976664"/>
          </a:xfrm>
        </p:spPr>
        <p:txBody>
          <a:bodyPr>
            <a:normAutofit/>
          </a:bodyPr>
          <a:lstStyle/>
          <a:p>
            <a:pPr algn="r" rtl="1"/>
            <a:r>
              <a:rPr lang="ar-DZ" dirty="0">
                <a:solidFill>
                  <a:srgbClr val="FF0000"/>
                </a:solidFill>
              </a:rPr>
              <a:t>2-في الولايات المتحدة الأمريكية  </a:t>
            </a:r>
          </a:p>
          <a:p>
            <a:pPr algn="r" rtl="1"/>
            <a:r>
              <a:rPr lang="ar-DZ" dirty="0"/>
              <a:t>حيث </a:t>
            </a:r>
            <a:r>
              <a:rPr lang="ar-DZ" dirty="0" smtClean="0"/>
              <a:t>تمسك الدولة والمجتمع بقواعد </a:t>
            </a:r>
            <a:r>
              <a:rPr lang="ar-DZ" dirty="0">
                <a:solidFill>
                  <a:srgbClr val="FF0000"/>
                </a:solidFill>
              </a:rPr>
              <a:t>سير النظام الرأسمالي </a:t>
            </a:r>
            <a:r>
              <a:rPr lang="ar-DZ" dirty="0"/>
              <a:t>لم ي</a:t>
            </a:r>
            <a:r>
              <a:rPr lang="ar-DZ" dirty="0" smtClean="0"/>
              <a:t>سمح بأي تدخل </a:t>
            </a:r>
            <a:r>
              <a:rPr lang="ar-DZ" dirty="0"/>
              <a:t>لتقليص:</a:t>
            </a:r>
          </a:p>
          <a:p>
            <a:pPr algn="r" rtl="1"/>
            <a:r>
              <a:rPr lang="ar-DZ" dirty="0" smtClean="0">
                <a:solidFill>
                  <a:srgbClr val="FF0000"/>
                </a:solidFill>
              </a:rPr>
              <a:t>الاختلالات وعدم المساوات </a:t>
            </a:r>
            <a:r>
              <a:rPr lang="ar-DZ" dirty="0" smtClean="0"/>
              <a:t>الفاحشة بين المؤسسات الصحية من مستشفيات ومكاتب طبية</a:t>
            </a:r>
          </a:p>
          <a:p>
            <a:pPr algn="r" rtl="1"/>
            <a:r>
              <a:rPr lang="ar-DZ" dirty="0" smtClean="0">
                <a:solidFill>
                  <a:srgbClr val="FF0000"/>
                </a:solidFill>
              </a:rPr>
              <a:t>التفاوت</a:t>
            </a:r>
            <a:r>
              <a:rPr lang="ar-DZ" dirty="0" smtClean="0"/>
              <a:t> المفزع في الخدمات الطبية والصحية المقدمة </a:t>
            </a:r>
            <a:r>
              <a:rPr lang="ar-DZ" dirty="0"/>
              <a:t> </a:t>
            </a:r>
            <a:r>
              <a:rPr lang="ar-DZ" dirty="0" smtClean="0"/>
              <a:t>للشرائح </a:t>
            </a:r>
            <a:r>
              <a:rPr lang="ar-DZ" dirty="0"/>
              <a:t>والطبقات الاجتماعية التي </a:t>
            </a:r>
            <a:r>
              <a:rPr lang="ar-DZ" dirty="0">
                <a:solidFill>
                  <a:srgbClr val="FF0000"/>
                </a:solidFill>
              </a:rPr>
              <a:t>ترتبط بدخلهم وموقعهم </a:t>
            </a:r>
            <a:r>
              <a:rPr lang="ar-DZ" dirty="0"/>
              <a:t> </a:t>
            </a:r>
            <a:r>
              <a:rPr lang="ar-DZ" dirty="0" smtClean="0"/>
              <a:t>في السلم الاجتماعي </a:t>
            </a:r>
          </a:p>
          <a:p>
            <a:pPr algn="r" rtl="1"/>
            <a:r>
              <a:rPr lang="ar-DZ" dirty="0" smtClean="0"/>
              <a:t>إلاّ </a:t>
            </a:r>
            <a:r>
              <a:rPr lang="ar-DZ" dirty="0"/>
              <a:t>ا</a:t>
            </a:r>
            <a:r>
              <a:rPr lang="ar-DZ" dirty="0" smtClean="0"/>
              <a:t>لمنظمات الخيرية حيث امتد رفض كل تعديل هيكلي في إدارة الصحة وما تابعها إلى رفض تعميم الضمان الاجتماعي</a:t>
            </a:r>
          </a:p>
          <a:p>
            <a:pPr marL="0" indent="0" algn="r" rtl="1">
              <a:buNone/>
            </a:pPr>
            <a:endParaRPr lang="ar-DZ" dirty="0" smtClean="0"/>
          </a:p>
        </p:txBody>
      </p:sp>
    </p:spTree>
    <p:extLst>
      <p:ext uri="{BB962C8B-B14F-4D97-AF65-F5344CB8AC3E}">
        <p14:creationId xmlns:p14="http://schemas.microsoft.com/office/powerpoint/2010/main" val="562112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a:t>إلاّ </a:t>
            </a:r>
            <a:r>
              <a:rPr lang="ar-DZ" dirty="0">
                <a:solidFill>
                  <a:srgbClr val="FF0000"/>
                </a:solidFill>
              </a:rPr>
              <a:t>المنظمات </a:t>
            </a:r>
            <a:r>
              <a:rPr lang="ar-DZ" dirty="0" smtClean="0">
                <a:solidFill>
                  <a:srgbClr val="FF0000"/>
                </a:solidFill>
              </a:rPr>
              <a:t>الخيرية </a:t>
            </a:r>
            <a:r>
              <a:rPr lang="ar-DZ" dirty="0" smtClean="0"/>
              <a:t>ذات طابع ديني أو مدني التي ساهمت بتدخلاتها إلى دفع ودعم </a:t>
            </a:r>
            <a:r>
              <a:rPr lang="ar-DZ" dirty="0"/>
              <a:t>التوجه </a:t>
            </a:r>
            <a:r>
              <a:rPr lang="ar-DZ" dirty="0" smtClean="0"/>
              <a:t>إلى تكوين </a:t>
            </a:r>
            <a:r>
              <a:rPr lang="ar-DZ" dirty="0" smtClean="0">
                <a:solidFill>
                  <a:srgbClr val="FF0000"/>
                </a:solidFill>
              </a:rPr>
              <a:t>أطباء «موجهين اجتماعيا»</a:t>
            </a:r>
            <a:r>
              <a:rPr lang="ar-DZ" dirty="0" smtClean="0"/>
              <a:t> والاستعانة </a:t>
            </a:r>
            <a:r>
              <a:rPr lang="ar-DZ" dirty="0" smtClean="0">
                <a:solidFill>
                  <a:srgbClr val="FF0000"/>
                </a:solidFill>
              </a:rPr>
              <a:t>«بعلماء الاجتماع</a:t>
            </a:r>
            <a:r>
              <a:rPr lang="ar-DZ" dirty="0" smtClean="0"/>
              <a:t>» وغرسهم في المدارس الطبية لتنمية البحوث وتحسيس </a:t>
            </a:r>
            <a:r>
              <a:rPr lang="ar-DZ" dirty="0" smtClean="0">
                <a:solidFill>
                  <a:srgbClr val="FF0000"/>
                </a:solidFill>
              </a:rPr>
              <a:t>« الممارسين الصحيين</a:t>
            </a:r>
            <a:r>
              <a:rPr lang="ar-DZ" dirty="0" smtClean="0"/>
              <a:t>» لمشاكل الجماعات الضعيفة العرقية والدينية والمهمشة و تحسين الخدمة الصحية المقدمة لهم من خلال هذا العمل التوعوي</a:t>
            </a:r>
          </a:p>
          <a:p>
            <a:pPr marL="0" indent="0" algn="r" rtl="1">
              <a:buNone/>
            </a:pPr>
            <a:r>
              <a:rPr lang="ar-DZ" dirty="0" smtClean="0"/>
              <a:t>(</a:t>
            </a:r>
            <a:r>
              <a:rPr lang="ar-DZ" dirty="0" smtClean="0">
                <a:solidFill>
                  <a:srgbClr val="FF0000"/>
                </a:solidFill>
              </a:rPr>
              <a:t>سابقة مدرسة </a:t>
            </a:r>
            <a:r>
              <a:rPr lang="ar-DZ" dirty="0" err="1" smtClean="0">
                <a:solidFill>
                  <a:srgbClr val="FF0000"/>
                </a:solidFill>
              </a:rPr>
              <a:t>شيكاقو</a:t>
            </a:r>
            <a:r>
              <a:rPr lang="ar-DZ" dirty="0" smtClean="0">
                <a:solidFill>
                  <a:srgbClr val="FF0000"/>
                </a:solidFill>
              </a:rPr>
              <a:t>)</a:t>
            </a:r>
            <a:endParaRPr lang="fr-FR" dirty="0">
              <a:solidFill>
                <a:srgbClr val="FF0000"/>
              </a:solidFill>
            </a:endParaRPr>
          </a:p>
        </p:txBody>
      </p:sp>
    </p:spTree>
    <p:extLst>
      <p:ext uri="{BB962C8B-B14F-4D97-AF65-F5344CB8AC3E}">
        <p14:creationId xmlns:p14="http://schemas.microsoft.com/office/powerpoint/2010/main" val="3646156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670</TotalTime>
  <Words>767</Words>
  <Application>Microsoft Office PowerPoint</Application>
  <PresentationFormat>Affichage à l'écran (4:3)</PresentationFormat>
  <Paragraphs>65</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Austin</vt:lpstr>
      <vt:lpstr>اختيار موضوع بحث في علم اجتماع الصحة</vt:lpstr>
      <vt:lpstr>1- تهيئة أرضية الاختيار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بناء التصور السوسيولوجي للصحة والمرض في الجزائر</vt:lpstr>
      <vt:lpstr>بناء التصور السوسيولوجي للصحة والمرض في الجزائر</vt:lpstr>
      <vt:lpstr>Présentation PowerPoint</vt:lpstr>
      <vt:lpstr>النظام الصحي الجزائري منذ الاستقلال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اختيار موضوع بحث في علم اجتماع الصحة</dc:title>
  <dc:creator>BOUHROUM  Abdelhakim</dc:creator>
  <cp:lastModifiedBy>BOUHROUM  Abdelhakim</cp:lastModifiedBy>
  <cp:revision>41</cp:revision>
  <dcterms:created xsi:type="dcterms:W3CDTF">2020-04-10T18:24:34Z</dcterms:created>
  <dcterms:modified xsi:type="dcterms:W3CDTF">2020-04-17T21:00:41Z</dcterms:modified>
</cp:coreProperties>
</file>