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88" r:id="rId1"/>
  </p:sldMasterIdLst>
  <p:notesMasterIdLst>
    <p:notesMasterId r:id="rId21"/>
  </p:notesMasterIdLst>
  <p:sldIdLst>
    <p:sldId id="256" r:id="rId2"/>
    <p:sldId id="260" r:id="rId3"/>
    <p:sldId id="261" r:id="rId4"/>
    <p:sldId id="257" r:id="rId5"/>
    <p:sldId id="263" r:id="rId6"/>
    <p:sldId id="258" r:id="rId7"/>
    <p:sldId id="259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7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3E2CA16-5D9A-4B12-B624-0676D1B663B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12CF767-FB4E-4650-95D8-4B83490BE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74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CF767-FB4E-4650-95D8-4B83490BE212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84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CF767-FB4E-4650-95D8-4B83490BE212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18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8731021-988B-40D5-8E2E-487AEB58BB51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AE9905-50B7-4FA2-9612-07E737585CC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err="1" smtClean="0"/>
              <a:t>ا.د</a:t>
            </a:r>
            <a:r>
              <a:rPr lang="ar-DZ" dirty="0" smtClean="0"/>
              <a:t> عبدالحكيم </a:t>
            </a:r>
            <a:r>
              <a:rPr lang="ar-DZ" dirty="0" err="1" smtClean="0"/>
              <a:t>بوهروم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 كيفية تصميم اشكالية البحث العلمي في المجتمع الجزائري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935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6- نظام </a:t>
            </a:r>
            <a:r>
              <a:rPr lang="ar-DZ" dirty="0"/>
              <a:t>المعرفة العلمية الموضوعية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1">
              <a:buFont typeface="Wingdings" panose="05000000000000000000" pitchFamily="2" charset="2"/>
              <a:buChar char="v"/>
            </a:pPr>
            <a:r>
              <a:rPr lang="ar-DZ" dirty="0">
                <a:solidFill>
                  <a:prstClr val="black"/>
                </a:solidFill>
              </a:rPr>
              <a:t>نظام المعرفة </a:t>
            </a:r>
            <a:r>
              <a:rPr lang="ar-DZ" dirty="0" smtClean="0">
                <a:solidFill>
                  <a:prstClr val="black"/>
                </a:solidFill>
              </a:rPr>
              <a:t>العلمية الموضوعية المتمحورة </a:t>
            </a:r>
            <a:r>
              <a:rPr lang="ar-DZ" dirty="0">
                <a:solidFill>
                  <a:prstClr val="black"/>
                </a:solidFill>
              </a:rPr>
              <a:t>حول الثلاثية المنتجة للمعرفة </a:t>
            </a:r>
            <a:r>
              <a:rPr lang="ar-DZ" dirty="0" smtClean="0">
                <a:solidFill>
                  <a:prstClr val="black"/>
                </a:solidFill>
              </a:rPr>
              <a:t>العلمية القابلة للنقد والاجتياز:</a:t>
            </a:r>
            <a:endParaRPr lang="ar-DZ" dirty="0">
              <a:solidFill>
                <a:prstClr val="black"/>
              </a:solidFill>
            </a:endParaRPr>
          </a:p>
          <a:p>
            <a:pPr lvl="0" algn="just" rtl="1">
              <a:buFont typeface="Wingdings" panose="05000000000000000000" pitchFamily="2" charset="2"/>
              <a:buChar char="q"/>
            </a:pPr>
            <a:r>
              <a:rPr lang="ar-DZ" dirty="0">
                <a:solidFill>
                  <a:prstClr val="black"/>
                </a:solidFill>
              </a:rPr>
              <a:t>الفاعل المعرفي الموضوعي: باحث، مخبر، جامعة</a:t>
            </a:r>
            <a:r>
              <a:rPr lang="ar-DZ" dirty="0" smtClean="0">
                <a:solidFill>
                  <a:prstClr val="black"/>
                </a:solidFill>
              </a:rPr>
              <a:t>...</a:t>
            </a:r>
          </a:p>
          <a:p>
            <a:pPr lvl="0" algn="just" rtl="1">
              <a:buFont typeface="Wingdings" panose="05000000000000000000" pitchFamily="2" charset="2"/>
              <a:buChar char="q"/>
            </a:pPr>
            <a:r>
              <a:rPr lang="ar-DZ" dirty="0" smtClean="0">
                <a:solidFill>
                  <a:prstClr val="black"/>
                </a:solidFill>
              </a:rPr>
              <a:t>موضوع المعرفة العلمية: مستقى من الفضاء الاجتماع- تاريخي المحدد علميا</a:t>
            </a:r>
          </a:p>
          <a:p>
            <a:pPr lvl="0" algn="just" rtl="1">
              <a:buFont typeface="Wingdings" panose="05000000000000000000" pitchFamily="2" charset="2"/>
              <a:buChar char="q"/>
            </a:pPr>
            <a:r>
              <a:rPr lang="ar-DZ" dirty="0" smtClean="0">
                <a:solidFill>
                  <a:prstClr val="black"/>
                </a:solidFill>
              </a:rPr>
              <a:t>المنهج العلمي الموضوعي المتسم بعدم </a:t>
            </a:r>
            <a:r>
              <a:rPr lang="ar-DZ" dirty="0" err="1" smtClean="0">
                <a:solidFill>
                  <a:prstClr val="black"/>
                </a:solidFill>
              </a:rPr>
              <a:t>الثبوث</a:t>
            </a:r>
            <a:r>
              <a:rPr lang="ar-DZ" dirty="0" smtClean="0">
                <a:solidFill>
                  <a:prstClr val="black"/>
                </a:solidFill>
              </a:rPr>
              <a:t> وقابلية للتجديد الدائم.</a:t>
            </a:r>
            <a:endParaRPr lang="ar-DZ" dirty="0">
              <a:solidFill>
                <a:prstClr val="black"/>
              </a:solidFill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065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7- نظام </a:t>
            </a:r>
            <a:r>
              <a:rPr lang="ar-DZ" dirty="0"/>
              <a:t>المعرفة غير العلمية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DZ" dirty="0" smtClean="0"/>
              <a:t>نظام المعرفة غير العلمية الذي </a:t>
            </a:r>
            <a:r>
              <a:rPr lang="ar-DZ" dirty="0"/>
              <a:t>ي</a:t>
            </a:r>
            <a:r>
              <a:rPr lang="ar-DZ" dirty="0" smtClean="0"/>
              <a:t>جمع كل الأنماط المعرفية التي لا تخضع: 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dirty="0" smtClean="0"/>
              <a:t> تعريفها للفاعل المعرفي 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dirty="0" smtClean="0"/>
              <a:t>تحديد موضوعها المعرفي 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dirty="0" smtClean="0"/>
              <a:t>تشخيص أدواتها المعرفية </a:t>
            </a:r>
          </a:p>
          <a:p>
            <a:pPr marL="0" indent="0" algn="r" rtl="1">
              <a:buNone/>
            </a:pPr>
            <a:r>
              <a:rPr lang="ar-DZ" dirty="0" smtClean="0"/>
              <a:t>لمقتضيات ومواصفات الثلاثية المعرفية العلمية و</a:t>
            </a:r>
            <a:r>
              <a:rPr lang="ar-DZ" dirty="0" smtClean="0">
                <a:solidFill>
                  <a:srgbClr val="FF0000"/>
                </a:solidFill>
              </a:rPr>
              <a:t>تنعت</a:t>
            </a:r>
            <a:r>
              <a:rPr lang="ar-DZ" dirty="0" smtClean="0"/>
              <a:t> لهذا السبب بغير العلمية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483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 </a:t>
            </a:r>
            <a:r>
              <a:rPr lang="ar-DZ" dirty="0" smtClean="0">
                <a:solidFill>
                  <a:srgbClr val="FF0000"/>
                </a:solidFill>
              </a:rPr>
              <a:t>ب - أشكلة موضوع بحثي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dirty="0"/>
              <a:t>إ</a:t>
            </a:r>
            <a:r>
              <a:rPr lang="ar-DZ" dirty="0" smtClean="0"/>
              <a:t>ن تحقيق العمليات المعرفية المشار إليها: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err="1" smtClean="0"/>
              <a:t>التموقع</a:t>
            </a:r>
            <a:r>
              <a:rPr lang="ar-DZ" dirty="0" smtClean="0"/>
              <a:t> في الفضاء الاجتماع – تاريخي الجزائري </a:t>
            </a:r>
            <a:r>
              <a:rPr lang="ar-DZ" dirty="0" err="1" smtClean="0"/>
              <a:t>المتموقع</a:t>
            </a:r>
            <a:r>
              <a:rPr lang="ar-DZ" dirty="0" smtClean="0"/>
              <a:t> بذاته في المصفوفة الفضاء- زمنية الرأسمالية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/>
              <a:t>استفهام الترسانة المعرفية الأكاديمية المهيمنة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/>
              <a:t>الحرص على موقعة موضوع البحث العلمي في سياقه الاجتماع- تاريخي</a:t>
            </a:r>
            <a:r>
              <a:rPr lang="ar-DZ" dirty="0" smtClean="0">
                <a:solidFill>
                  <a:srgbClr val="FF0000"/>
                </a:solidFill>
              </a:rPr>
              <a:t>: الجزائر الخاضعة في محددتها المختلفة للمواصفات الرأسمالية من دولة ومجتمع وسوق وفرد إلخ...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02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dirty="0"/>
              <a:t>ي</a:t>
            </a:r>
            <a:r>
              <a:rPr lang="ar-DZ" dirty="0" smtClean="0"/>
              <a:t>وفر شروط أشكلة علمية لأي موضوع يُستقى من الفضاء الاجتماع-تاريخي الجزائري لاستجابة الموضوع </a:t>
            </a:r>
            <a:r>
              <a:rPr lang="ar-DZ" dirty="0"/>
              <a:t>المعرفي </a:t>
            </a:r>
            <a:r>
              <a:rPr lang="ar-DZ" dirty="0" smtClean="0"/>
              <a:t>للمقتضيات العلمية، المنهجية والمعرفية التي جمعها الفاعل المعرفي: الباحث المقدم على هذا البحث</a:t>
            </a:r>
          </a:p>
          <a:p>
            <a:pPr algn="just" rtl="1"/>
            <a:r>
              <a:rPr lang="ar-DZ" dirty="0" smtClean="0"/>
              <a:t>ويبعد في نفس العملية كل التأثيرات الأيديولوجية من خلال التحلي باليقظة </a:t>
            </a:r>
            <a:r>
              <a:rPr lang="ar-DZ" dirty="0" err="1" smtClean="0"/>
              <a:t>الابستمولوجية</a:t>
            </a:r>
            <a:r>
              <a:rPr lang="ar-DZ" dirty="0" smtClean="0"/>
              <a:t> من خلال استفهام كل معطى كان: نظري، </a:t>
            </a:r>
            <a:r>
              <a:rPr lang="ar-DZ" dirty="0" err="1" smtClean="0"/>
              <a:t>مفهمي</a:t>
            </a:r>
            <a:r>
              <a:rPr lang="ar-DZ" dirty="0" smtClean="0"/>
              <a:t>، منهجي، تاريخي، اقتصادي، من حيث استجابته للمقتضيات السالفة الذكر.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184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1- الإشكالية البحثية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DZ" dirty="0" smtClean="0"/>
              <a:t>هي مجموعة الأسئلة ذات صلة بموضوع الدراسة: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ar-DZ" dirty="0" smtClean="0"/>
              <a:t>التي </a:t>
            </a:r>
            <a:r>
              <a:rPr lang="ar-DZ" dirty="0" smtClean="0">
                <a:solidFill>
                  <a:srgbClr val="FF0000"/>
                </a:solidFill>
              </a:rPr>
              <a:t>تطرح نفسها وتفرض نفسها </a:t>
            </a:r>
            <a:r>
              <a:rPr lang="ar-DZ" dirty="0" smtClean="0"/>
              <a:t>على الملاحظ العلمي للظواهر العلمية الخاصة بالموضوع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ar-DZ" dirty="0" smtClean="0"/>
              <a:t>أسئلة قابلة لأجوبة منطقية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ar-DZ" dirty="0" smtClean="0"/>
              <a:t>قابلة للمراقبة العلمية</a:t>
            </a: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ar-DZ" dirty="0" smtClean="0"/>
              <a:t>قابلة لعمليات ترتيبية منظمة حسب التخصصات العلمية المنتجة لها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65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2- ما الأشكلة؟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 rtl="1">
              <a:buFont typeface="+mj-lt"/>
              <a:buAutoNum type="arabicPeriod"/>
            </a:pPr>
            <a:r>
              <a:rPr lang="ar-DZ" dirty="0" smtClean="0"/>
              <a:t> أشكلة موضوع بحثي </a:t>
            </a:r>
            <a:r>
              <a:rPr lang="ar-DZ" dirty="0">
                <a:solidFill>
                  <a:srgbClr val="FF0000"/>
                </a:solidFill>
              </a:rPr>
              <a:t>لا تعني </a:t>
            </a:r>
            <a:r>
              <a:rPr lang="ar-DZ" dirty="0" smtClean="0"/>
              <a:t>مناقشة وجهة نظر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dirty="0" smtClean="0"/>
              <a:t>أشكلة موضوع تفترض </a:t>
            </a:r>
            <a:r>
              <a:rPr lang="ar-DZ" dirty="0" err="1" smtClean="0">
                <a:solidFill>
                  <a:srgbClr val="FF0000"/>
                </a:solidFill>
              </a:rPr>
              <a:t>التموقع</a:t>
            </a:r>
            <a:r>
              <a:rPr lang="ar-DZ" dirty="0" smtClean="0"/>
              <a:t> في حقل أسئلة تمتلك المصداقية الفكرية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dirty="0" smtClean="0"/>
              <a:t>تستمد المصداقية الفكرية من التقيد في طرح </a:t>
            </a:r>
            <a:r>
              <a:rPr lang="ar-DZ" dirty="0" smtClean="0">
                <a:solidFill>
                  <a:srgbClr val="FF0000"/>
                </a:solidFill>
              </a:rPr>
              <a:t>القضايا العلمية </a:t>
            </a:r>
            <a:r>
              <a:rPr lang="ar-DZ" dirty="0" smtClean="0"/>
              <a:t>بامتلاك فعلي لمعارف علمية أي </a:t>
            </a:r>
            <a:r>
              <a:rPr lang="ar-DZ" dirty="0" smtClean="0">
                <a:solidFill>
                  <a:srgbClr val="FF0000"/>
                </a:solidFill>
              </a:rPr>
              <a:t>التحكم العلمي الفعلي </a:t>
            </a:r>
            <a:r>
              <a:rPr lang="ar-DZ" dirty="0" smtClean="0"/>
              <a:t>في التخصصات العلمية الموظفة في دراسة الموضوع وفي الترسانة الأكاديمية الخاصة بها</a:t>
            </a:r>
          </a:p>
        </p:txBody>
      </p:sp>
    </p:spTree>
    <p:extLst>
      <p:ext uri="{BB962C8B-B14F-4D97-AF65-F5344CB8AC3E}">
        <p14:creationId xmlns:p14="http://schemas.microsoft.com/office/powerpoint/2010/main" val="40160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algn="just" rtl="1">
              <a:buFont typeface="+mj-lt"/>
              <a:buAutoNum type="arabicPeriod" startAt="4"/>
            </a:pPr>
            <a:r>
              <a:rPr lang="ar-DZ" sz="3000" dirty="0" smtClean="0">
                <a:solidFill>
                  <a:prstClr val="black"/>
                </a:solidFill>
              </a:rPr>
              <a:t>لا وجود لقضايا علمية إلاَ تحت سقف معارف علمية تحدد الأفق التي تجمع وتقصي في </a:t>
            </a:r>
            <a:r>
              <a:rPr lang="ar-DZ" sz="3000" dirty="0" smtClean="0">
                <a:solidFill>
                  <a:srgbClr val="FF0000"/>
                </a:solidFill>
              </a:rPr>
              <a:t>آن واحد </a:t>
            </a:r>
            <a:r>
              <a:rPr lang="ar-DZ" sz="3000" dirty="0" smtClean="0">
                <a:solidFill>
                  <a:prstClr val="black"/>
                </a:solidFill>
              </a:rPr>
              <a:t>المعطيات القابلة للتحليل والمخضعة فعلا له</a:t>
            </a:r>
          </a:p>
          <a:p>
            <a:pPr marL="514350" lvl="0" indent="-514350" algn="just" rtl="1">
              <a:buFont typeface="+mj-lt"/>
              <a:buAutoNum type="arabicPeriod" startAt="4"/>
            </a:pPr>
            <a:r>
              <a:rPr lang="ar-DZ" sz="3000" dirty="0" smtClean="0">
                <a:solidFill>
                  <a:prstClr val="black"/>
                </a:solidFill>
              </a:rPr>
              <a:t>تحدد هذه المعارف كيفية مساءلة الموضوع  انطلاقا من موقف معرفي معين ومعلن</a:t>
            </a:r>
            <a:endParaRPr lang="ar-DZ" sz="3000" dirty="0">
              <a:solidFill>
                <a:prstClr val="black"/>
              </a:solidFill>
            </a:endParaRPr>
          </a:p>
          <a:p>
            <a:pPr marL="0" lvl="0" indent="0" algn="r" rtl="1">
              <a:buNone/>
            </a:pPr>
            <a:r>
              <a:rPr lang="ar-DZ" sz="3000" dirty="0" smtClean="0">
                <a:solidFill>
                  <a:prstClr val="black"/>
                </a:solidFill>
              </a:rPr>
              <a:t> </a:t>
            </a:r>
            <a:endParaRPr lang="fr-FR" sz="3000" dirty="0" smtClean="0">
              <a:solidFill>
                <a:prstClr val="black"/>
              </a:solidFill>
            </a:endParaRP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939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خلاصة مؤقتة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dirty="0" smtClean="0"/>
              <a:t>من الواضح أن الإقدام على تصميم إشكالية بحثية هي لحظة تبرز فيها:</a:t>
            </a:r>
          </a:p>
          <a:p>
            <a:pPr algn="just" rtl="1"/>
            <a:r>
              <a:rPr lang="ar-DZ" dirty="0" smtClean="0"/>
              <a:t>صلاحية وفعالية برامج التعليم الجامعي</a:t>
            </a:r>
          </a:p>
          <a:p>
            <a:pPr algn="just" rtl="1"/>
            <a:r>
              <a:rPr lang="ar-DZ" dirty="0" smtClean="0"/>
              <a:t>صلاحية وفعالية المناهج التعليمية</a:t>
            </a:r>
          </a:p>
          <a:p>
            <a:pPr algn="just" rtl="1"/>
            <a:r>
              <a:rPr lang="ar-DZ" dirty="0" smtClean="0"/>
              <a:t>موقع ووضع البحث العلمي في التشكيلة الاجتماعية التاريخية المعنية، إذ تربطه علاقة جدلية باكتمال نضج البنى الحداثية الرأسمالية الذي تخضع البحث العلمي - شأنه في ذلك شأن كل الأفعال الاجتماعية – إلى </a:t>
            </a:r>
            <a:r>
              <a:rPr lang="ar-DZ" dirty="0" smtClean="0">
                <a:solidFill>
                  <a:srgbClr val="FF0000"/>
                </a:solidFill>
              </a:rPr>
              <a:t>قانون الانتاجية والربحية الرأسمالية </a:t>
            </a:r>
            <a:r>
              <a:rPr lang="ar-DZ" dirty="0" smtClean="0"/>
              <a:t>المحرك لسير الحياة الاجتماعية في العالم المعاصر.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636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b="1" u="sng" dirty="0">
                <a:latin typeface="Times New Roman"/>
                <a:ea typeface="Calibri"/>
                <a:cs typeface="Simplified Arabic"/>
              </a:rPr>
              <a:t>المراجع :</a:t>
            </a:r>
            <a:endParaRPr lang="fr-FR" sz="2800" dirty="0">
              <a:latin typeface="Times New Roman"/>
              <a:ea typeface="Calibri"/>
            </a:endParaRPr>
          </a:p>
          <a:p>
            <a:pPr lvl="0" algn="r" rtl="1">
              <a:lnSpc>
                <a:spcPct val="115000"/>
              </a:lnSpc>
              <a:spcAft>
                <a:spcPts val="1000"/>
              </a:spcAft>
              <a:buFont typeface="Simplified Arabic"/>
              <a:buChar char="-"/>
            </a:pPr>
            <a:r>
              <a:rPr lang="ar-DZ" dirty="0" err="1">
                <a:latin typeface="Times New Roman"/>
                <a:ea typeface="Calibri"/>
                <a:cs typeface="Simplified Arabic"/>
              </a:rPr>
              <a:t>طونبسون</a:t>
            </a:r>
            <a:r>
              <a:rPr lang="ar-DZ" dirty="0">
                <a:latin typeface="Times New Roman"/>
                <a:ea typeface="Calibri"/>
                <a:cs typeface="Simplified Arabic"/>
              </a:rPr>
              <a:t> ميكائيل وآخرون: نظرية الثقافة، ترجمة علي سيد الصاوي، عالم المعرفة </a:t>
            </a:r>
            <a:r>
              <a:rPr lang="fr-FR" dirty="0">
                <a:latin typeface="Simplified Arabic"/>
                <a:ea typeface="Calibri"/>
              </a:rPr>
              <a:t>223</a:t>
            </a:r>
            <a:r>
              <a:rPr lang="ar-DZ" dirty="0">
                <a:latin typeface="Times New Roman"/>
                <a:ea typeface="Calibri"/>
                <a:cs typeface="Simplified Arabic"/>
              </a:rPr>
              <a:t>، الكويت 1997</a:t>
            </a:r>
            <a:endParaRPr lang="fr-FR" sz="2800" dirty="0">
              <a:latin typeface="Times New Roman"/>
              <a:ea typeface="Calibri"/>
            </a:endParaRPr>
          </a:p>
          <a:p>
            <a:pPr lvl="0" algn="r" rtl="1">
              <a:lnSpc>
                <a:spcPct val="115000"/>
              </a:lnSpc>
              <a:spcAft>
                <a:spcPts val="1000"/>
              </a:spcAft>
              <a:buFont typeface="Simplified Arabic"/>
              <a:buChar char="-"/>
            </a:pPr>
            <a:r>
              <a:rPr lang="ar-DZ" dirty="0">
                <a:latin typeface="Times New Roman"/>
                <a:ea typeface="Calibri"/>
                <a:cs typeface="Simplified Arabic"/>
              </a:rPr>
              <a:t>يمنى طريف الخولي: فلسفة العلم في القرن </a:t>
            </a:r>
            <a:r>
              <a:rPr lang="ar-DZ" dirty="0" smtClean="0">
                <a:latin typeface="Times New Roman"/>
                <a:ea typeface="Calibri"/>
                <a:cs typeface="Simplified Arabic"/>
              </a:rPr>
              <a:t>العشرين </a:t>
            </a:r>
            <a:r>
              <a:rPr lang="ar-DZ" dirty="0">
                <a:latin typeface="Times New Roman"/>
                <a:ea typeface="Calibri"/>
                <a:cs typeface="Simplified Arabic"/>
              </a:rPr>
              <a:t>– </a:t>
            </a:r>
            <a:r>
              <a:rPr lang="ar-DZ" dirty="0" smtClean="0">
                <a:latin typeface="Times New Roman"/>
                <a:ea typeface="Calibri"/>
                <a:cs typeface="Simplified Arabic"/>
              </a:rPr>
              <a:t>الأصول – الحصاد - </a:t>
            </a:r>
            <a:r>
              <a:rPr lang="ar-DZ" dirty="0">
                <a:latin typeface="Times New Roman"/>
                <a:ea typeface="Calibri"/>
                <a:cs typeface="Simplified Arabic"/>
              </a:rPr>
              <a:t>الآفاق المستقبلية، عالم المعرفة 264، الكويت، 2000</a:t>
            </a:r>
            <a:endParaRPr lang="fr-FR" sz="2800" dirty="0"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702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63401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102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solidFill>
                  <a:srgbClr val="FF0000"/>
                </a:solidFill>
              </a:rPr>
              <a:t>آ- العلم والمجتمع في الجزائر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dirty="0" smtClean="0"/>
              <a:t> يعرف البحث </a:t>
            </a:r>
            <a:r>
              <a:rPr lang="ar-DZ" dirty="0"/>
              <a:t>العلمي في العلوم الاجتماعية عامة وفي علم </a:t>
            </a:r>
            <a:r>
              <a:rPr lang="ar-DZ" dirty="0" smtClean="0"/>
              <a:t>الاجتماع خاصة</a:t>
            </a:r>
            <a:r>
              <a:rPr lang="ar-DZ" dirty="0"/>
              <a:t>، </a:t>
            </a:r>
            <a:r>
              <a:rPr lang="ar-DZ" dirty="0" smtClean="0"/>
              <a:t>نمو </a:t>
            </a:r>
            <a:r>
              <a:rPr lang="ar-DZ" dirty="0"/>
              <a:t>يلفت الانتباه على المستويين الكمي </a:t>
            </a:r>
            <a:r>
              <a:rPr lang="ar-DZ" dirty="0" smtClean="0"/>
              <a:t>والنوعي،</a:t>
            </a:r>
            <a:r>
              <a:rPr lang="fr-FR" dirty="0" smtClean="0"/>
              <a:t> </a:t>
            </a:r>
            <a:r>
              <a:rPr lang="ar-DZ" dirty="0" smtClean="0"/>
              <a:t>إلاً أنه: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/>
              <a:t>  لم </a:t>
            </a:r>
            <a:r>
              <a:rPr lang="ar-DZ" dirty="0"/>
              <a:t>يخلص بعد إلى إحداث تأثير تراكمي يرفع الضبابية الممتلكة لسير الواقع الاجتماعي والمتجلية في تعجيز الواقع لكل الاسقاطات التي خصت تحولاته </a:t>
            </a:r>
            <a:r>
              <a:rPr lang="ar-DZ" dirty="0" smtClean="0"/>
              <a:t>المحتملة،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/>
              <a:t> لم </a:t>
            </a:r>
            <a:r>
              <a:rPr lang="ar-DZ" dirty="0"/>
              <a:t>يحدث </a:t>
            </a:r>
            <a:r>
              <a:rPr lang="ar-DZ" dirty="0" smtClean="0"/>
              <a:t>ارتقاء </a:t>
            </a:r>
            <a:r>
              <a:rPr lang="ar-DZ" dirty="0"/>
              <a:t>نوعي لمناهج  وتقنيات بحثية تجسد  قدرتها على توليد الواقع لما يذخره </a:t>
            </a:r>
            <a:r>
              <a:rPr lang="ar-DZ" dirty="0" err="1"/>
              <a:t>ويستبطنه</a:t>
            </a:r>
            <a:r>
              <a:rPr lang="ar-DZ" dirty="0"/>
              <a:t> من معطيات</a:t>
            </a:r>
            <a:r>
              <a:rPr lang="ar-DZ" dirty="0" smtClean="0"/>
              <a:t>،</a:t>
            </a:r>
          </a:p>
          <a:p>
            <a:pPr marL="0" indent="0" algn="r" rtl="1">
              <a:buNone/>
            </a:pPr>
            <a:r>
              <a:rPr lang="ar-DZ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533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 startAt="3"/>
            </a:pP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يرجع هذا العجز المزدوج إلى الموانع الموضوعية التي تحول دون السماح للباحث الجزائري تصميم اشكالية بحثية </a:t>
            </a:r>
            <a:r>
              <a:rPr lang="ar-DZ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متموقعة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في فضائها الاجتماع – تاريخي الموضوعي: </a:t>
            </a:r>
            <a:r>
              <a:rPr lang="ar-DZ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الجزائر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</a:t>
            </a:r>
          </a:p>
          <a:p>
            <a:pPr marL="514350" indent="-514350" algn="r" rtl="1">
              <a:buFont typeface="+mj-lt"/>
              <a:buAutoNum type="arabicPeriod" startAt="3"/>
            </a:pP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هنا اهتمامنا بتحديد القطائع التي يستلزمها بناء اشكاليات بحثية متجذرة في مصفوفتها الفضاء- زمنية. </a:t>
            </a:r>
            <a:endParaRPr lang="ar-DZ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75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1-التموقع في الفضاء الاجتماع-تاريخي الجزائري </a:t>
            </a:r>
            <a:endParaRPr lang="fr-FR" sz="4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إن أهم مجهود معرفي يواجه الباحث الجزائري يتمثل:</a:t>
            </a:r>
          </a:p>
          <a:p>
            <a:pPr algn="r" rtl="1"/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في صعوبة </a:t>
            </a:r>
            <a:r>
              <a:rPr lang="ar-DZ" sz="2800" dirty="0" err="1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التموقع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في الفضاء الاجتماع – تاريخي الجزائري،</a:t>
            </a:r>
          </a:p>
          <a:p>
            <a:pPr marL="0" indent="0" algn="r" rtl="1">
              <a:buNone/>
            </a:pP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هذا إن أنتبه الفاعل المعرفي إلى ضرورة وحتمية هذا المجهود المعرفي لتحديد وتأطير موضوعه المعرفي، </a:t>
            </a:r>
          </a:p>
          <a:p>
            <a:pPr algn="r" rtl="1"/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ومن ثمة توفير شروط امتلاك علمي لواقع يرتبط تحديده العلمي بتحقيق شرط </a:t>
            </a:r>
            <a:r>
              <a:rPr lang="ar-DZ" sz="2800" dirty="0" err="1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التموقع</a:t>
            </a:r>
            <a:r>
              <a:rPr lang="ar-DZ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الاجتماع –تاريخي</a:t>
            </a:r>
            <a:r>
              <a:rPr lang="fr-FR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فيما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يخصنا: </a:t>
            </a:r>
            <a:r>
              <a:rPr lang="ar-DZ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الجزائر</a:t>
            </a:r>
            <a:endParaRPr lang="ar-DZ" sz="2800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8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متموقعة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بذاتها في مصفوفة فضاء-زمنية رأسمالية محددة، </a:t>
            </a:r>
            <a:endParaRPr lang="ar-DZ" sz="2800" dirty="0" smtClean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409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2- القطائع المعرفية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dirty="0"/>
              <a:t>وإحداث القطائع المعرفية مع الملابسات الممتلكة والمشوهة لها  </a:t>
            </a:r>
          </a:p>
          <a:p>
            <a:pPr algn="just" rtl="1"/>
            <a:r>
              <a:rPr lang="ar-DZ" dirty="0"/>
              <a:t>وما تيسره له </a:t>
            </a:r>
            <a:r>
              <a:rPr lang="ar-DZ" dirty="0" smtClean="0"/>
              <a:t> (القطائع المعرفية المنجزة) من </a:t>
            </a:r>
            <a:r>
              <a:rPr lang="ar-DZ" dirty="0"/>
              <a:t>قدرة استحضار </a:t>
            </a:r>
            <a:r>
              <a:rPr lang="ar-DZ" dirty="0">
                <a:solidFill>
                  <a:srgbClr val="FF0000"/>
                </a:solidFill>
              </a:rPr>
              <a:t>المسار التاريخي </a:t>
            </a:r>
            <a:r>
              <a:rPr lang="ar-DZ" dirty="0" smtClean="0"/>
              <a:t>المؤسس </a:t>
            </a:r>
            <a:r>
              <a:rPr lang="ar-DZ" dirty="0"/>
              <a:t>لبنياته المختلفة والمتشابكة الأبعاد: البشرية – </a:t>
            </a:r>
            <a:r>
              <a:rPr lang="ar-DZ" dirty="0" err="1"/>
              <a:t>الأنثروبولوجية</a:t>
            </a:r>
            <a:r>
              <a:rPr lang="ar-DZ" dirty="0"/>
              <a:t>، الاجتماعية – الاقتصادية والثقافية- السياسية،</a:t>
            </a:r>
          </a:p>
          <a:p>
            <a:pPr algn="just" rtl="1"/>
            <a:r>
              <a:rPr lang="ar-DZ" dirty="0"/>
              <a:t> وما خلص إليه تفاعلها التاريخي </a:t>
            </a:r>
            <a:r>
              <a:rPr lang="ar-DZ" dirty="0" smtClean="0"/>
              <a:t>في إطار </a:t>
            </a:r>
            <a:r>
              <a:rPr lang="ar-DZ" dirty="0" err="1" smtClean="0">
                <a:solidFill>
                  <a:srgbClr val="FF0000"/>
                </a:solidFill>
              </a:rPr>
              <a:t>المصفوقة</a:t>
            </a:r>
            <a:r>
              <a:rPr lang="ar-DZ" dirty="0" smtClean="0">
                <a:solidFill>
                  <a:srgbClr val="FF0000"/>
                </a:solidFill>
              </a:rPr>
              <a:t> الفضاء – زمنية الرأسمالية </a:t>
            </a:r>
            <a:r>
              <a:rPr lang="ar-DZ" dirty="0" smtClean="0"/>
              <a:t>المجسد </a:t>
            </a:r>
            <a:r>
              <a:rPr lang="ar-DZ" dirty="0"/>
              <a:t>في </a:t>
            </a:r>
            <a:r>
              <a:rPr lang="ar-DZ" dirty="0">
                <a:solidFill>
                  <a:srgbClr val="FF0000"/>
                </a:solidFill>
              </a:rPr>
              <a:t>الدولة/الأمة الجزائرية </a:t>
            </a:r>
            <a:r>
              <a:rPr lang="ar-DZ" dirty="0" smtClean="0">
                <a:solidFill>
                  <a:srgbClr val="FF0000"/>
                </a:solidFill>
              </a:rPr>
              <a:t>الحديثة: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44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الفضاء –الاجتماعي :الدولة/الأمة </a:t>
            </a:r>
            <a:br>
              <a:rPr lang="ar-DZ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sz="36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الجزائر</a:t>
            </a:r>
            <a:endParaRPr lang="fr-FR" sz="3600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5741" y="1752600"/>
            <a:ext cx="4332518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ce réservé pour une image  2"/>
          <p:cNvSpPr txBox="1">
            <a:spLocks/>
          </p:cNvSpPr>
          <p:nvPr/>
        </p:nvSpPr>
        <p:spPr>
          <a:xfrm>
            <a:off x="1916088" y="773088"/>
            <a:ext cx="5486400" cy="41148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1453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dirty="0" smtClean="0"/>
              <a:t>3- التناسب بين الواقع الاجتماع – تاريخي والمعرفة القائمة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dirty="0" err="1" smtClean="0"/>
              <a:t>تثمثل</a:t>
            </a:r>
            <a:r>
              <a:rPr lang="ar-DZ" dirty="0" smtClean="0"/>
              <a:t> الصعوبة الثانية في ضخامة المجهود الذي يواجه الفاعل المعرفي الجزائري إذ تفتح عليه عملية </a:t>
            </a:r>
            <a:r>
              <a:rPr lang="ar-DZ" dirty="0" err="1" smtClean="0"/>
              <a:t>التموقع</a:t>
            </a:r>
            <a:r>
              <a:rPr lang="ar-DZ" dirty="0" smtClean="0"/>
              <a:t> السالفة الذكر حتمية </a:t>
            </a:r>
            <a:r>
              <a:rPr lang="ar-DZ" dirty="0" smtClean="0">
                <a:solidFill>
                  <a:srgbClr val="FF0000"/>
                </a:solidFill>
              </a:rPr>
              <a:t>استفهام كل الترسانة المعرفية القائمة </a:t>
            </a:r>
            <a:r>
              <a:rPr lang="ar-DZ" dirty="0" smtClean="0"/>
              <a:t>(نظريات علمية، أيديولوجيات، </a:t>
            </a:r>
            <a:r>
              <a:rPr lang="ar-DZ" dirty="0" err="1" smtClean="0"/>
              <a:t>تمثلات</a:t>
            </a:r>
            <a:r>
              <a:rPr lang="ar-DZ" dirty="0" smtClean="0"/>
              <a:t> اجتماعية، مناهج وتقنيات بحثية) من حيث قدرتها على الوصف العلمي لما ادعت وصفه دون مبالات </a:t>
            </a:r>
            <a:r>
              <a:rPr lang="ar-DZ" dirty="0" smtClean="0">
                <a:solidFill>
                  <a:srgbClr val="FF0000"/>
                </a:solidFill>
              </a:rPr>
              <a:t>بتناسبها أم ل</a:t>
            </a:r>
            <a:r>
              <a:rPr lang="ar-DZ" dirty="0" smtClean="0"/>
              <a:t>ا مع المسار التاريخي الفعلي.</a:t>
            </a:r>
          </a:p>
          <a:p>
            <a:pPr marL="0" indent="0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713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4- مفترضات امتلاك الواقع الاجتماع – تاريخي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DZ" dirty="0" smtClean="0"/>
              <a:t>من ثمة ضرورة إحداث قطيعتين معرفيتين:</a:t>
            </a:r>
          </a:p>
          <a:p>
            <a:pPr algn="just" rtl="1"/>
            <a:r>
              <a:rPr lang="ar-DZ" dirty="0" smtClean="0"/>
              <a:t>الأولى مع النظام المعرفي الأكاديمي المهيمن في المصفوفة الفضاء – زمنية الغربية</a:t>
            </a:r>
          </a:p>
          <a:p>
            <a:pPr algn="just" rtl="1"/>
            <a:r>
              <a:rPr lang="ar-DZ" dirty="0" smtClean="0"/>
              <a:t>والثانية مع النظام المعرفي المهيمن في </a:t>
            </a:r>
            <a:r>
              <a:rPr lang="ar-DZ" dirty="0" err="1" smtClean="0"/>
              <a:t>ماقبل</a:t>
            </a:r>
            <a:r>
              <a:rPr lang="ar-DZ" dirty="0" smtClean="0"/>
              <a:t> المجتمع الجزائري الذي لازال في مرحلة إنضاج مفترضات ومفردات </a:t>
            </a:r>
            <a:r>
              <a:rPr lang="ar-DZ" dirty="0" smtClean="0">
                <a:solidFill>
                  <a:srgbClr val="FF0000"/>
                </a:solidFill>
              </a:rPr>
              <a:t>الحداثة الرأسمالية </a:t>
            </a:r>
            <a:r>
              <a:rPr lang="ar-DZ" dirty="0" smtClean="0"/>
              <a:t>من مجتمع وفرد وسوق كونية ودولة محتكرة لجمع الضرائب  وللعنف وأدواته.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66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5- انفصام نظام المعرفة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وقبول - بعد </a:t>
            </a:r>
            <a:r>
              <a:rPr lang="ar-DZ" dirty="0" err="1" smtClean="0"/>
              <a:t>استعابه</a:t>
            </a:r>
            <a:r>
              <a:rPr lang="ar-DZ" dirty="0" smtClean="0"/>
              <a:t> - </a:t>
            </a:r>
            <a:r>
              <a:rPr lang="ar-DZ" dirty="0" err="1" smtClean="0"/>
              <a:t>الإنقسام</a:t>
            </a:r>
            <a:r>
              <a:rPr lang="ar-DZ" dirty="0" smtClean="0"/>
              <a:t> التاريخي والمنطقي الذي عرفه نظام العرفة العلمية – بعد وحدة بنيوية رفقت الفعل المعرفي منذ نشأته - إلى نظامين مستقلين عن بعضهما البعض: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41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766</TotalTime>
  <Words>871</Words>
  <Application>Microsoft Office PowerPoint</Application>
  <PresentationFormat>Affichage à l'écran (4:3)</PresentationFormat>
  <Paragraphs>69</Paragraphs>
  <Slides>19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Apothicaire</vt:lpstr>
      <vt:lpstr> كيفية تصميم اشكالية البحث العلمي في المجتمع الجزائري</vt:lpstr>
      <vt:lpstr>آ- العلم والمجتمع في الجزائر</vt:lpstr>
      <vt:lpstr>Présentation PowerPoint</vt:lpstr>
      <vt:lpstr> 1-التموقع في الفضاء الاجتماع-تاريخي الجزائري </vt:lpstr>
      <vt:lpstr>2- القطائع المعرفية</vt:lpstr>
      <vt:lpstr>الفضاء –الاجتماعي :الدولة/الأمة  الجزائر</vt:lpstr>
      <vt:lpstr>3- التناسب بين الواقع الاجتماع – تاريخي والمعرفة القائمة</vt:lpstr>
      <vt:lpstr>4- مفترضات امتلاك الواقع الاجتماع – تاريخي</vt:lpstr>
      <vt:lpstr>5- انفصام نظام المعرفة</vt:lpstr>
      <vt:lpstr>6- نظام المعرفة العلمية الموضوعية </vt:lpstr>
      <vt:lpstr>7- نظام المعرفة غير العلمية</vt:lpstr>
      <vt:lpstr> ب - أشكلة موضوع بحثي</vt:lpstr>
      <vt:lpstr>Présentation PowerPoint</vt:lpstr>
      <vt:lpstr>1- الإشكالية البحثية</vt:lpstr>
      <vt:lpstr>2- ما الأشكلة؟</vt:lpstr>
      <vt:lpstr>Présentation PowerPoint</vt:lpstr>
      <vt:lpstr>خلاصة مؤقتة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كيفية تصميم اشكالية البحث العلمي في العلوم الاجتماعية</dc:title>
  <dc:creator>BOUHROUM  Abdelhakim</dc:creator>
  <cp:lastModifiedBy>BOUHROUM  Abdelhakim</cp:lastModifiedBy>
  <cp:revision>49</cp:revision>
  <cp:lastPrinted>2018-04-29T22:11:12Z</cp:lastPrinted>
  <dcterms:created xsi:type="dcterms:W3CDTF">2018-01-27T20:48:21Z</dcterms:created>
  <dcterms:modified xsi:type="dcterms:W3CDTF">2020-04-04T19:33:09Z</dcterms:modified>
</cp:coreProperties>
</file>