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F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18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04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5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20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92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8520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3542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04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3410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35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203B25-8333-417A-AA8B-98A8C148D500}" type="datetimeFigureOut">
              <a:rPr lang="fr-FR" smtClean="0"/>
              <a:t>30/12/2022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8718022-C084-44EB-8BBF-6E6CC6461521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47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8CAE96-95C4-540D-7F63-8C0F8190A4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DZ" dirty="0">
                <a:solidFill>
                  <a:srgbClr val="FF0000"/>
                </a:solidFill>
              </a:rPr>
              <a:t>الصفات البدنية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38161C-8171-0155-C472-7153E5505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256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70ED54-D3C1-6C0C-05A1-428A7F492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2031"/>
          </a:xfrm>
        </p:spPr>
        <p:txBody>
          <a:bodyPr/>
          <a:lstStyle/>
          <a:p>
            <a:pPr algn="ctr"/>
            <a:r>
              <a:rPr lang="ar-SA" sz="40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أنواع السرعة</a:t>
            </a:r>
            <a:r>
              <a:rPr lang="ar-SA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: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9801683-1EAA-7770-503B-7C8169160A69}"/>
              </a:ext>
            </a:extLst>
          </p:cNvPr>
          <p:cNvSpPr txBox="1"/>
          <p:nvPr/>
        </p:nvSpPr>
        <p:spPr>
          <a:xfrm>
            <a:off x="3049172" y="3240817"/>
            <a:ext cx="6098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dirty="0"/>
          </a:p>
        </p:txBody>
      </p:sp>
      <p:sp>
        <p:nvSpPr>
          <p:cNvPr id="9" name="Flèche : gauche 8">
            <a:extLst>
              <a:ext uri="{FF2B5EF4-FFF2-40B4-BE49-F238E27FC236}">
                <a16:creationId xmlns:a16="http://schemas.microsoft.com/office/drawing/2014/main" id="{76396073-0B46-8649-1931-75ADEEBBB08D}"/>
              </a:ext>
            </a:extLst>
          </p:cNvPr>
          <p:cNvSpPr/>
          <p:nvPr/>
        </p:nvSpPr>
        <p:spPr>
          <a:xfrm>
            <a:off x="8496885" y="2022473"/>
            <a:ext cx="2789835" cy="10269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  <a:cs typeface="Sakkal Majalla" panose="02000000000000000000" pitchFamily="2" charset="-78"/>
              </a:rPr>
              <a:t>سرعة الاستجابة</a:t>
            </a:r>
            <a:endParaRPr lang="fr-FR" dirty="0"/>
          </a:p>
        </p:txBody>
      </p:sp>
      <p:sp>
        <p:nvSpPr>
          <p:cNvPr id="14" name="Flèche : gauche 13">
            <a:extLst>
              <a:ext uri="{FF2B5EF4-FFF2-40B4-BE49-F238E27FC236}">
                <a16:creationId xmlns:a16="http://schemas.microsoft.com/office/drawing/2014/main" id="{476F73F0-C3B0-7FC8-4264-D152102A5272}"/>
              </a:ext>
            </a:extLst>
          </p:cNvPr>
          <p:cNvSpPr/>
          <p:nvPr/>
        </p:nvSpPr>
        <p:spPr>
          <a:xfrm>
            <a:off x="8496886" y="3358740"/>
            <a:ext cx="2789835" cy="1026941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</a:t>
            </a:r>
            <a:r>
              <a:rPr lang="ar-SA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سرعة </a:t>
            </a:r>
            <a:r>
              <a:rPr lang="ar-DZ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الانتقالية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5" name="Flèche : gauche 14">
            <a:extLst>
              <a:ext uri="{FF2B5EF4-FFF2-40B4-BE49-F238E27FC236}">
                <a16:creationId xmlns:a16="http://schemas.microsoft.com/office/drawing/2014/main" id="{C21794E8-85E0-8AFE-C2A3-B9F153C16632}"/>
              </a:ext>
            </a:extLst>
          </p:cNvPr>
          <p:cNvSpPr/>
          <p:nvPr/>
        </p:nvSpPr>
        <p:spPr>
          <a:xfrm>
            <a:off x="8496886" y="4695008"/>
            <a:ext cx="2817056" cy="1135236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>
                <a:solidFill>
                  <a:schemeClr val="bg1"/>
                </a:solidFill>
                <a:cs typeface="Sakkal Majalla" panose="02000000000000000000" pitchFamily="2" charset="-78"/>
              </a:rPr>
              <a:t>ال</a:t>
            </a:r>
            <a:r>
              <a:rPr lang="ar-SA" sz="2800" b="1" dirty="0">
                <a:solidFill>
                  <a:schemeClr val="bg1"/>
                </a:solidFill>
                <a:cs typeface="Sakkal Majalla" panose="02000000000000000000" pitchFamily="2" charset="-78"/>
              </a:rPr>
              <a:t>سرعة </a:t>
            </a:r>
            <a:r>
              <a:rPr lang="ar-DZ" sz="2800" b="1" dirty="0">
                <a:solidFill>
                  <a:schemeClr val="bg1"/>
                </a:solidFill>
                <a:cs typeface="Sakkal Majalla" panose="02000000000000000000" pitchFamily="2" charset="-78"/>
              </a:rPr>
              <a:t>الحركية</a:t>
            </a:r>
            <a:endParaRPr lang="fr-FR" dirty="0">
              <a:solidFill>
                <a:srgbClr val="000000"/>
              </a:solidFill>
              <a:cs typeface="Sakkal Majalla" panose="02000000000000000000" pitchFamily="2" charset="-78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8857917E-D87C-3B14-F326-456B8F4D587A}"/>
              </a:ext>
            </a:extLst>
          </p:cNvPr>
          <p:cNvSpPr/>
          <p:nvPr/>
        </p:nvSpPr>
        <p:spPr>
          <a:xfrm>
            <a:off x="1590261" y="2130770"/>
            <a:ext cx="6564311" cy="8103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 القدرة على الاستجابة الحركية لمثير معين في أقصر زمن ممكن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D153CCCA-A395-B678-22B9-37588A4B8EF2}"/>
              </a:ext>
            </a:extLst>
          </p:cNvPr>
          <p:cNvSpPr/>
          <p:nvPr/>
        </p:nvSpPr>
        <p:spPr>
          <a:xfrm>
            <a:off x="1590261" y="3592741"/>
            <a:ext cx="6564311" cy="81034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cs typeface="Sakkal Majalla" panose="02000000000000000000" pitchFamily="2" charset="-78"/>
              </a:rPr>
              <a:t>الانتقال او التحرك من مكان لأخر بأقصى سرعة ممكنة</a:t>
            </a:r>
            <a:endParaRPr lang="fr-FR" sz="2400" b="1" dirty="0">
              <a:solidFill>
                <a:schemeClr val="bg1"/>
              </a:solidFill>
              <a:cs typeface="Sakkal Majalla" panose="02000000000000000000" pitchFamily="2" charset="-78"/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073A4E90-A2DC-E88E-810F-DAA618B90B8D}"/>
              </a:ext>
            </a:extLst>
          </p:cNvPr>
          <p:cNvSpPr/>
          <p:nvPr/>
        </p:nvSpPr>
        <p:spPr>
          <a:xfrm>
            <a:off x="1590261" y="4803302"/>
            <a:ext cx="6564311" cy="102694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cs typeface="Sakkal Majalla" panose="02000000000000000000" pitchFamily="2" charset="-78"/>
              </a:rPr>
              <a:t>السرعة الحركية او سرعة الاداء سرعة انقباض عضلة او مجموعة عضلية عند اداء الحركات الوحيدة</a:t>
            </a:r>
            <a:endParaRPr lang="fr-FR" sz="2400" b="1" dirty="0">
              <a:solidFill>
                <a:schemeClr val="bg1"/>
              </a:solidFill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5553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5CC860-4685-896E-A772-33DA5E2B9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1623"/>
          </a:xfrm>
        </p:spPr>
        <p:txBody>
          <a:bodyPr>
            <a:normAutofit/>
          </a:bodyPr>
          <a:lstStyle/>
          <a:p>
            <a:pPr algn="ctr"/>
            <a:r>
              <a:rPr lang="ar-SA" sz="3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المداومة(التحمل)</a:t>
            </a:r>
            <a:endParaRPr lang="fr-FR" sz="8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B2021C-1287-0878-ED47-F4EC9A9C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Organigramme : Stockage à accès séquentiel 3">
            <a:extLst>
              <a:ext uri="{FF2B5EF4-FFF2-40B4-BE49-F238E27FC236}">
                <a16:creationId xmlns:a16="http://schemas.microsoft.com/office/drawing/2014/main" id="{89926AC9-3FC7-8F9B-3868-72F0EC17AA9E}"/>
              </a:ext>
            </a:extLst>
          </p:cNvPr>
          <p:cNvSpPr/>
          <p:nvPr/>
        </p:nvSpPr>
        <p:spPr>
          <a:xfrm>
            <a:off x="5274366" y="2107095"/>
            <a:ext cx="3790122" cy="1550505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القدرة على مقاومة التعب في حالة اداء التمرينات البدنية لمدة طويلة من الزمن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Flèche : gauche 4">
            <a:extLst>
              <a:ext uri="{FF2B5EF4-FFF2-40B4-BE49-F238E27FC236}">
                <a16:creationId xmlns:a16="http://schemas.microsoft.com/office/drawing/2014/main" id="{603E7BF9-2EFD-4E6B-16C4-B064EA8B5C19}"/>
              </a:ext>
            </a:extLst>
          </p:cNvPr>
          <p:cNvSpPr/>
          <p:nvPr/>
        </p:nvSpPr>
        <p:spPr>
          <a:xfrm>
            <a:off x="9316279" y="2888974"/>
            <a:ext cx="1423284" cy="9684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800" dirty="0">
                <a:solidFill>
                  <a:srgbClr val="2121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هار</a:t>
            </a:r>
            <a:r>
              <a:rPr lang="ar-DZ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</a:t>
            </a:r>
            <a:r>
              <a:rPr lang="ar-SA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56CAD5F-7239-C64A-EC3E-5EC21BBCD922}"/>
              </a:ext>
            </a:extLst>
          </p:cNvPr>
          <p:cNvSpPr/>
          <p:nvPr/>
        </p:nvSpPr>
        <p:spPr>
          <a:xfrm>
            <a:off x="1311965" y="4259763"/>
            <a:ext cx="6891130" cy="95415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من ذلك ترى ان التحمل يرتبط ارتباطا وثيقا بمصطلح التعب اذ ان الهدف من التحمل كما ذكرنا هو التغلب على التعب ومقاومته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7ED5737-3DB0-FF35-DBCF-0AE591E063EA}"/>
              </a:ext>
            </a:extLst>
          </p:cNvPr>
          <p:cNvSpPr/>
          <p:nvPr/>
        </p:nvSpPr>
        <p:spPr>
          <a:xfrm>
            <a:off x="1452437" y="2239617"/>
            <a:ext cx="3305093" cy="14179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bg1"/>
                </a:solidFill>
                <a:cs typeface="Sakkal Majalla" panose="02000000000000000000" pitchFamily="2" charset="-78"/>
              </a:rPr>
              <a:t>هو قدرة الفرد على العمل لفترات طويلة دون هبوط مستوى الكفاءة أو الفاعلية </a:t>
            </a:r>
            <a:endParaRPr lang="fr-FR" sz="2400" b="1" dirty="0">
              <a:solidFill>
                <a:schemeClr val="bg1"/>
              </a:solidFill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767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0BA21C-86E8-B515-A40B-575A5DF63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أنواع التحمل</a:t>
            </a:r>
            <a:endParaRPr lang="fr-FR" sz="9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F0A46-B129-34B1-0C17-66EE9815E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: </a:t>
            </a:r>
            <a:endParaRPr lang="ar-DZ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Sakkal Majalla" panose="020000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1E4719-0D4C-B387-CBAC-51D62D5C4DD3}"/>
              </a:ext>
            </a:extLst>
          </p:cNvPr>
          <p:cNvSpPr/>
          <p:nvPr/>
        </p:nvSpPr>
        <p:spPr>
          <a:xfrm>
            <a:off x="6626087" y="3429000"/>
            <a:ext cx="3525078" cy="1431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تحسين عمل اجهزة الجسم الحيوية</a:t>
            </a:r>
            <a:r>
              <a:rPr lang="ar-DZ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(</a:t>
            </a:r>
            <a:r>
              <a:rPr lang="ar-SA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القلب والدوران والتنفس</a:t>
            </a:r>
            <a:r>
              <a:rPr lang="ar-DZ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)</a:t>
            </a:r>
          </a:p>
          <a:p>
            <a:pPr algn="ctr"/>
            <a:r>
              <a:rPr lang="ar-DZ" sz="2400" b="1" dirty="0">
                <a:solidFill>
                  <a:schemeClr val="bg1"/>
                </a:solidFill>
                <a:cs typeface="Sakkal Majalla" panose="02000000000000000000" pitchFamily="2" charset="-78"/>
              </a:rPr>
              <a:t>تنمية عمل العضلات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A00C89E3-302F-EB87-8719-83EAE64D1A21}"/>
              </a:ext>
            </a:extLst>
          </p:cNvPr>
          <p:cNvSpPr/>
          <p:nvPr/>
        </p:nvSpPr>
        <p:spPr>
          <a:xfrm>
            <a:off x="6785113" y="2172176"/>
            <a:ext cx="3207026" cy="801758"/>
          </a:xfrm>
          <a:prstGeom prst="downArrow">
            <a:avLst>
              <a:gd name="adj1" fmla="val 50000"/>
              <a:gd name="adj2" fmla="val 48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التحمل العام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53667551-2071-4F2B-1E8E-659ABBD3A618}"/>
              </a:ext>
            </a:extLst>
          </p:cNvPr>
          <p:cNvSpPr/>
          <p:nvPr/>
        </p:nvSpPr>
        <p:spPr>
          <a:xfrm>
            <a:off x="1782417" y="2132200"/>
            <a:ext cx="3207026" cy="801758"/>
          </a:xfrm>
          <a:prstGeom prst="downArrow">
            <a:avLst>
              <a:gd name="adj1" fmla="val 50000"/>
              <a:gd name="adj2" fmla="val 4899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rgbClr val="000000"/>
                </a:solidFill>
                <a:cs typeface="Sakkal Majalla" panose="02000000000000000000" pitchFamily="2" charset="-78"/>
              </a:rPr>
              <a:t>التحمل </a:t>
            </a:r>
            <a:r>
              <a:rPr lang="ar-DZ" sz="2000" b="1" dirty="0">
                <a:solidFill>
                  <a:srgbClr val="000000"/>
                </a:solidFill>
                <a:cs typeface="Sakkal Majalla" panose="02000000000000000000" pitchFamily="2" charset="-78"/>
              </a:rPr>
              <a:t>الخاص</a:t>
            </a:r>
            <a:endParaRPr lang="fr-FR" sz="2000" b="1" dirty="0">
              <a:solidFill>
                <a:srgbClr val="000000"/>
              </a:solidFill>
              <a:cs typeface="Sakkal Majalla" panose="02000000000000000000" pitchFamily="2" charset="-78"/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8C29941-9C76-FA4F-EB24-ADE8A3C7D315}"/>
              </a:ext>
            </a:extLst>
          </p:cNvPr>
          <p:cNvSpPr/>
          <p:nvPr/>
        </p:nvSpPr>
        <p:spPr>
          <a:xfrm>
            <a:off x="1656522" y="3429000"/>
            <a:ext cx="3332921" cy="143123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قابلية اداء الحمل الخاص بالفعاليات الرياضية لمدة زمنية طويلة دون التقليل من فعالية الاداء</a:t>
            </a:r>
            <a:endParaRPr lang="fr-FR" sz="2000" b="1" dirty="0"/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A2CCFA4D-79DF-184C-12C4-2258CBFE7FC9}"/>
              </a:ext>
            </a:extLst>
          </p:cNvPr>
          <p:cNvCxnSpPr/>
          <p:nvPr/>
        </p:nvCxnSpPr>
        <p:spPr>
          <a:xfrm>
            <a:off x="3631096" y="4860235"/>
            <a:ext cx="662608" cy="361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0F782EC2-AF3C-591B-537F-866171E14114}"/>
              </a:ext>
            </a:extLst>
          </p:cNvPr>
          <p:cNvCxnSpPr/>
          <p:nvPr/>
        </p:nvCxnSpPr>
        <p:spPr>
          <a:xfrm flipH="1">
            <a:off x="2557670" y="4860235"/>
            <a:ext cx="556591" cy="361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rganigramme : Décision 13">
            <a:extLst>
              <a:ext uri="{FF2B5EF4-FFF2-40B4-BE49-F238E27FC236}">
                <a16:creationId xmlns:a16="http://schemas.microsoft.com/office/drawing/2014/main" id="{0E3ACB65-0E77-1D79-93E8-67E47128B4F9}"/>
              </a:ext>
            </a:extLst>
          </p:cNvPr>
          <p:cNvSpPr/>
          <p:nvPr/>
        </p:nvSpPr>
        <p:spPr>
          <a:xfrm>
            <a:off x="3631096" y="5128591"/>
            <a:ext cx="2464904" cy="1026968"/>
          </a:xfrm>
          <a:prstGeom prst="flowChartDecision">
            <a:avLst/>
          </a:prstGeom>
          <a:solidFill>
            <a:srgbClr val="36F3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000000"/>
                </a:solidFill>
                <a:cs typeface="Sakkal Majalla" panose="02000000000000000000" pitchFamily="2" charset="-78"/>
              </a:rPr>
              <a:t>تحمل السرعة</a:t>
            </a:r>
            <a:endParaRPr lang="fr-FR" sz="2000" b="1" dirty="0">
              <a:solidFill>
                <a:srgbClr val="000000"/>
              </a:solidFill>
              <a:cs typeface="Sakkal Majalla" panose="02000000000000000000" pitchFamily="2" charset="-78"/>
            </a:endParaRPr>
          </a:p>
        </p:txBody>
      </p:sp>
      <p:sp>
        <p:nvSpPr>
          <p:cNvPr id="16" name="Organigramme : Décision 15">
            <a:extLst>
              <a:ext uri="{FF2B5EF4-FFF2-40B4-BE49-F238E27FC236}">
                <a16:creationId xmlns:a16="http://schemas.microsoft.com/office/drawing/2014/main" id="{01ADB2D3-B7D3-9405-3043-3AF68C8B4000}"/>
              </a:ext>
            </a:extLst>
          </p:cNvPr>
          <p:cNvSpPr/>
          <p:nvPr/>
        </p:nvSpPr>
        <p:spPr>
          <a:xfrm>
            <a:off x="1036320" y="5128590"/>
            <a:ext cx="2402619" cy="1026969"/>
          </a:xfrm>
          <a:prstGeom prst="flowChartDecision">
            <a:avLst/>
          </a:prstGeom>
          <a:solidFill>
            <a:srgbClr val="36F3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000000"/>
                </a:solidFill>
                <a:cs typeface="Sakkal Majalla" panose="02000000000000000000" pitchFamily="2" charset="-78"/>
              </a:rPr>
              <a:t>تحمل القوة</a:t>
            </a:r>
            <a:endParaRPr lang="fr-FR" sz="2000" b="1" dirty="0">
              <a:solidFill>
                <a:srgbClr val="000000"/>
              </a:solidFill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890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1A6A57-9304-3F21-4186-2A02F537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4875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الم</a:t>
            </a:r>
            <a:r>
              <a:rPr lang="ar-DZ" sz="4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ـــــــــــــــــــــ</a:t>
            </a:r>
            <a:r>
              <a:rPr lang="ar-SA" sz="4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رون</a:t>
            </a:r>
            <a:r>
              <a:rPr lang="ar-DZ" sz="4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ـــــــــــــــــــــ</a:t>
            </a:r>
            <a:r>
              <a:rPr lang="ar-SA" sz="4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ة</a:t>
            </a:r>
            <a:endParaRPr lang="fr-FR" sz="6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2EDB13-8C13-2F0A-CDB7-BE53E6F7E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b="1" dirty="0">
                <a:solidFill>
                  <a:srgbClr val="0808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6CF7967A-B074-8906-A750-0C8F3BE7349B}"/>
              </a:ext>
            </a:extLst>
          </p:cNvPr>
          <p:cNvSpPr/>
          <p:nvPr/>
        </p:nvSpPr>
        <p:spPr>
          <a:xfrm>
            <a:off x="3286539" y="2345635"/>
            <a:ext cx="5075583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تعني قدرة الفرد على أداء الحركة بمدى واسع أو هي مدى سهولة الحركة في مفاصل الجسم المختلفة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02263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52E2C1-2924-CF70-7DB9-1ED0FB93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56592"/>
            <a:ext cx="10058400" cy="887896"/>
          </a:xfrm>
        </p:spPr>
        <p:txBody>
          <a:bodyPr>
            <a:normAutofit fontScale="90000"/>
          </a:bodyPr>
          <a:lstStyle/>
          <a:p>
            <a:pPr algn="ctr"/>
            <a:r>
              <a:rPr lang="ar-SA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أنواع المرونة</a:t>
            </a:r>
            <a:br>
              <a:rPr lang="fr-F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0DE3A3-5031-F535-7F9B-6D21586B8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1734416"/>
            <a:ext cx="10058400" cy="4023360"/>
          </a:xfrm>
        </p:spPr>
        <p:txBody>
          <a:bodyPr>
            <a:normAutofit/>
          </a:bodyPr>
          <a:lstStyle/>
          <a:p>
            <a:pPr algn="r" rtl="1"/>
            <a:endParaRPr lang="fr-FR" sz="2800" dirty="0"/>
          </a:p>
        </p:txBody>
      </p:sp>
      <p:sp>
        <p:nvSpPr>
          <p:cNvPr id="4" name="Flèche : gauche 3">
            <a:extLst>
              <a:ext uri="{FF2B5EF4-FFF2-40B4-BE49-F238E27FC236}">
                <a16:creationId xmlns:a16="http://schemas.microsoft.com/office/drawing/2014/main" id="{984EAEBC-EDD1-1267-3F31-83C7BE40C75C}"/>
              </a:ext>
            </a:extLst>
          </p:cNvPr>
          <p:cNvSpPr/>
          <p:nvPr/>
        </p:nvSpPr>
        <p:spPr>
          <a:xfrm>
            <a:off x="9088539" y="2188325"/>
            <a:ext cx="1604836" cy="1092318"/>
          </a:xfrm>
          <a:prstGeom prst="leftArrow">
            <a:avLst/>
          </a:prstGeom>
          <a:solidFill>
            <a:srgbClr val="36F3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مرونة سلبية</a:t>
            </a:r>
            <a:endParaRPr lang="fr-FR" sz="2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C15E68E0-4BBC-F4F6-B26B-5C71E4F2DC2C}"/>
              </a:ext>
            </a:extLst>
          </p:cNvPr>
          <p:cNvSpPr/>
          <p:nvPr/>
        </p:nvSpPr>
        <p:spPr>
          <a:xfrm>
            <a:off x="876003" y="2052983"/>
            <a:ext cx="1920441" cy="109231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المرونة العامة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7" name="Flèche : gauche 6">
            <a:extLst>
              <a:ext uri="{FF2B5EF4-FFF2-40B4-BE49-F238E27FC236}">
                <a16:creationId xmlns:a16="http://schemas.microsoft.com/office/drawing/2014/main" id="{0CEDB2C7-0459-CEB7-8878-9100774B7E8A}"/>
              </a:ext>
            </a:extLst>
          </p:cNvPr>
          <p:cNvSpPr/>
          <p:nvPr/>
        </p:nvSpPr>
        <p:spPr>
          <a:xfrm>
            <a:off x="9263269" y="4326121"/>
            <a:ext cx="1430105" cy="88789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مرونة إيجابية</a:t>
            </a:r>
            <a:endParaRPr lang="fr-FR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EA19568F-EF5D-2EE6-2982-6750ACEE02F7}"/>
              </a:ext>
            </a:extLst>
          </p:cNvPr>
          <p:cNvSpPr/>
          <p:nvPr/>
        </p:nvSpPr>
        <p:spPr>
          <a:xfrm>
            <a:off x="848140" y="4121698"/>
            <a:ext cx="2052961" cy="109231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المرونة الخاصة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231EAE1-9E1D-2A0A-4266-2A61150BE1E6}"/>
              </a:ext>
            </a:extLst>
          </p:cNvPr>
          <p:cNvSpPr/>
          <p:nvPr/>
        </p:nvSpPr>
        <p:spPr>
          <a:xfrm>
            <a:off x="2981074" y="2188326"/>
            <a:ext cx="2726173" cy="11680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تشمل امتلاك الفرد لقدرت حركية جيدة لجميع مفاصل الجسم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2103D9D-6305-D2BD-E5A0-87FEEB74058D}"/>
              </a:ext>
            </a:extLst>
          </p:cNvPr>
          <p:cNvSpPr/>
          <p:nvPr/>
        </p:nvSpPr>
        <p:spPr>
          <a:xfrm>
            <a:off x="6096000" y="2188325"/>
            <a:ext cx="2992539" cy="1298712"/>
          </a:xfrm>
          <a:prstGeom prst="roundRect">
            <a:avLst/>
          </a:prstGeom>
          <a:solidFill>
            <a:srgbClr val="36F3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أقصى مدى للحركة الناتجة عن تأثير بعض القوى الخارجية، (حائط، زميل..) وهي أكبر مدى من المرونة الايجابية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51B8E5E-8ACE-3D27-A725-F3D322AFE7F0}"/>
              </a:ext>
            </a:extLst>
          </p:cNvPr>
          <p:cNvSpPr/>
          <p:nvPr/>
        </p:nvSpPr>
        <p:spPr>
          <a:xfrm>
            <a:off x="6229181" y="4028661"/>
            <a:ext cx="2940099" cy="14709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قدرة الوصول لمدى حركي كبير في مفصل معين كنتيجة لنشاط مجموعة عضلية معينة ترتبط بهذا المفصل مثال مرجحة الرجل أماما عاليا</a:t>
            </a:r>
            <a:r>
              <a:rPr lang="fr-FR" sz="1800" dirty="0"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7B697918-A6B2-E621-C3CB-5037E5782C8C}"/>
              </a:ext>
            </a:extLst>
          </p:cNvPr>
          <p:cNvSpPr/>
          <p:nvPr/>
        </p:nvSpPr>
        <p:spPr>
          <a:xfrm>
            <a:off x="3022719" y="4028661"/>
            <a:ext cx="2726173" cy="129871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تتضمن المفاصل الداخلة في الحركة المعينة مثل عداء الحواجز لاعب الجمباز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38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A2E6ED-A091-A672-A41E-42B11D8D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العوامل المؤثرة في المرونة</a:t>
            </a:r>
            <a:br>
              <a:rPr lang="fr-F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7214FD-A7D0-FBAC-280A-9498E1B94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العمر الزمني والعمر التدريبي.</a:t>
            </a:r>
            <a:endParaRPr lang="fr-F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نوع الممارسة الرياضية.</a:t>
            </a:r>
            <a:endParaRPr lang="fr-F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نوع المفصل وتركيبة.</a:t>
            </a:r>
            <a:endParaRPr lang="fr-F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درجة التوافق بين العضلات المشتركة.</a:t>
            </a:r>
            <a:endParaRPr lang="fr-F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800" b="1" dirty="0">
                <a:solidFill>
                  <a:srgbClr val="2626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</a:t>
            </a:r>
            <a:r>
              <a:rPr lang="ar-DZ" sz="2800" b="1" dirty="0">
                <a:solidFill>
                  <a:srgbClr val="262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حجم التدريب الأسبوعي و...</a:t>
            </a:r>
            <a:endParaRPr lang="fr-F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800" b="1" dirty="0">
                <a:solidFill>
                  <a:srgbClr val="3535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الحالة النفسية للاعب.</a:t>
            </a:r>
            <a:endParaRPr lang="fr-F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7104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C851BE-54B7-66C8-5276-BE8F9009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أهمية المرونة</a:t>
            </a:r>
            <a:br>
              <a:rPr lang="fr-F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E7B758-E5E5-6BEC-05F2-8022A355C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1800" b="1" dirty="0">
              <a:solidFill>
                <a:srgbClr val="000000"/>
              </a:solidFill>
              <a:latin typeface="Times New Roman" panose="02020603050405020304" pitchFamily="18" charset="0"/>
              <a:cs typeface="Sakkal Majalla" panose="02000000000000000000" pitchFamily="2" charset="-78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080A20C-64C0-6E2C-5E8D-DFC4BFBBB0D3}"/>
              </a:ext>
            </a:extLst>
          </p:cNvPr>
          <p:cNvSpPr/>
          <p:nvPr/>
        </p:nvSpPr>
        <p:spPr>
          <a:xfrm>
            <a:off x="1551165" y="2090531"/>
            <a:ext cx="3469422" cy="128257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تعمل على سرعة اكتساب وإتقان الأداء الحركي</a:t>
            </a:r>
            <a:endParaRPr lang="fr-FR" sz="2400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59FF5E3-E99A-D65E-66EA-EE14CC5F3649}"/>
              </a:ext>
            </a:extLst>
          </p:cNvPr>
          <p:cNvSpPr/>
          <p:nvPr/>
        </p:nvSpPr>
        <p:spPr>
          <a:xfrm>
            <a:off x="7755837" y="1939751"/>
            <a:ext cx="3150040" cy="1433350"/>
          </a:xfrm>
          <a:prstGeom prst="ellipse">
            <a:avLst/>
          </a:prstGeom>
          <a:solidFill>
            <a:srgbClr val="36F3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تساعد على الاقتصاد في الطاقة وزمن الأداء وبذل أقل جهد</a:t>
            </a:r>
            <a:r>
              <a:rPr lang="ar-S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CDEFA59-2F7A-7858-E0CA-2E88FF1B5A0D}"/>
              </a:ext>
            </a:extLst>
          </p:cNvPr>
          <p:cNvSpPr/>
          <p:nvPr/>
        </p:nvSpPr>
        <p:spPr>
          <a:xfrm>
            <a:off x="7671021" y="4403845"/>
            <a:ext cx="3311057" cy="1282570"/>
          </a:xfrm>
          <a:prstGeom prst="ellipse">
            <a:avLst/>
          </a:prstGeom>
          <a:solidFill>
            <a:srgbClr val="36F3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تطوير السمات الإرادية للاعب كالثقة بالنفس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E1A27A7-EBC9-0178-A96E-71570E0EE2BE}"/>
              </a:ext>
            </a:extLst>
          </p:cNvPr>
          <p:cNvSpPr/>
          <p:nvPr/>
        </p:nvSpPr>
        <p:spPr>
          <a:xfrm>
            <a:off x="4651512" y="3153173"/>
            <a:ext cx="3403821" cy="12825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المساعدة على عودة المفاصل المصابة إلى حركتها الطبيعية</a:t>
            </a:r>
            <a:endParaRPr lang="fr-FR" sz="2400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8C0E0FF-8AE9-BF76-7C42-1FDA15B41C33}"/>
              </a:ext>
            </a:extLst>
          </p:cNvPr>
          <p:cNvSpPr/>
          <p:nvPr/>
        </p:nvSpPr>
        <p:spPr>
          <a:xfrm>
            <a:off x="1616765" y="4435743"/>
            <a:ext cx="3403822" cy="128257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تسهم بقدر كبير على أداء الحركات بانسيابية مؤثرة وفعالة</a:t>
            </a:r>
            <a:r>
              <a:rPr lang="ar-S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09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041912-6AAC-FC75-386E-D0F23405E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5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الرشاقة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89410F-A8AA-A8EE-2CD9-3097B57CB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07000"/>
              </a:lnSpc>
              <a:spcAft>
                <a:spcPts val="500"/>
              </a:spcAft>
            </a:pPr>
            <a:endParaRPr lang="ar-D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endParaRPr lang="ar-DZ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FA0085-A00D-BB91-33CC-CF37BDFAC8D6}"/>
              </a:ext>
            </a:extLst>
          </p:cNvPr>
          <p:cNvSpPr/>
          <p:nvPr/>
        </p:nvSpPr>
        <p:spPr>
          <a:xfrm>
            <a:off x="1669775" y="1944756"/>
            <a:ext cx="8653668" cy="1192696"/>
          </a:xfrm>
          <a:prstGeom prst="rect">
            <a:avLst/>
          </a:prstGeom>
          <a:solidFill>
            <a:srgbClr val="36F3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القدرة على التوافق الجيد للحركات التي يقوم بها الفرد سواء بكل أجزاء جسمه أو جزء معين منه</a:t>
            </a:r>
            <a:endParaRPr lang="fr-FR" sz="2800" b="1" dirty="0"/>
          </a:p>
        </p:txBody>
      </p:sp>
      <p:sp>
        <p:nvSpPr>
          <p:cNvPr id="5" name="Organigramme : Terminateur 4">
            <a:extLst>
              <a:ext uri="{FF2B5EF4-FFF2-40B4-BE49-F238E27FC236}">
                <a16:creationId xmlns:a16="http://schemas.microsoft.com/office/drawing/2014/main" id="{D3A3ABD5-C448-9EF7-ED6F-A015F804273E}"/>
              </a:ext>
            </a:extLst>
          </p:cNvPr>
          <p:cNvSpPr/>
          <p:nvPr/>
        </p:nvSpPr>
        <p:spPr>
          <a:xfrm>
            <a:off x="919701" y="3632423"/>
            <a:ext cx="3254733" cy="10986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المقدرة على رد الفعل الحركي</a:t>
            </a:r>
            <a:endParaRPr lang="fr-FR" sz="2800" b="1" dirty="0"/>
          </a:p>
        </p:txBody>
      </p:sp>
      <p:sp>
        <p:nvSpPr>
          <p:cNvPr id="6" name="Organigramme : Terminateur 5">
            <a:extLst>
              <a:ext uri="{FF2B5EF4-FFF2-40B4-BE49-F238E27FC236}">
                <a16:creationId xmlns:a16="http://schemas.microsoft.com/office/drawing/2014/main" id="{B4B263E0-794A-897B-48E5-9A375D56EA6E}"/>
              </a:ext>
            </a:extLst>
          </p:cNvPr>
          <p:cNvSpPr/>
          <p:nvPr/>
        </p:nvSpPr>
        <p:spPr>
          <a:xfrm>
            <a:off x="8017568" y="3602935"/>
            <a:ext cx="2737900" cy="96409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المقدرة على التوجيه الحركي</a:t>
            </a:r>
            <a:endParaRPr lang="fr-FR" sz="2800" b="1" dirty="0"/>
          </a:p>
        </p:txBody>
      </p:sp>
      <p:sp>
        <p:nvSpPr>
          <p:cNvPr id="7" name="Organigramme : Terminateur 6">
            <a:extLst>
              <a:ext uri="{FF2B5EF4-FFF2-40B4-BE49-F238E27FC236}">
                <a16:creationId xmlns:a16="http://schemas.microsoft.com/office/drawing/2014/main" id="{FC4FE04B-740A-2E53-A939-FB28C952B54D}"/>
              </a:ext>
            </a:extLst>
          </p:cNvPr>
          <p:cNvSpPr/>
          <p:nvPr/>
        </p:nvSpPr>
        <p:spPr>
          <a:xfrm>
            <a:off x="1867230" y="5333373"/>
            <a:ext cx="3314370" cy="66260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0101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المقدرة على التوازن الحركي</a:t>
            </a:r>
            <a:endParaRPr lang="fr-FR" sz="2800" b="1" dirty="0"/>
          </a:p>
        </p:txBody>
      </p:sp>
      <p:sp>
        <p:nvSpPr>
          <p:cNvPr id="8" name="Organigramme : Terminateur 7">
            <a:extLst>
              <a:ext uri="{FF2B5EF4-FFF2-40B4-BE49-F238E27FC236}">
                <a16:creationId xmlns:a16="http://schemas.microsoft.com/office/drawing/2014/main" id="{60E8001F-2930-D499-4262-234048F9B305}"/>
              </a:ext>
            </a:extLst>
          </p:cNvPr>
          <p:cNvSpPr/>
          <p:nvPr/>
        </p:nvSpPr>
        <p:spPr>
          <a:xfrm>
            <a:off x="6360383" y="5141054"/>
            <a:ext cx="3314370" cy="960782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المقدرة على التنسيق والتناسق الحركي</a:t>
            </a:r>
            <a:endParaRPr lang="fr-FR" sz="2800" b="1" dirty="0"/>
          </a:p>
        </p:txBody>
      </p:sp>
      <p:sp>
        <p:nvSpPr>
          <p:cNvPr id="9" name="Organigramme : Terminateur 8">
            <a:extLst>
              <a:ext uri="{FF2B5EF4-FFF2-40B4-BE49-F238E27FC236}">
                <a16:creationId xmlns:a16="http://schemas.microsoft.com/office/drawing/2014/main" id="{639DF5E8-068F-0117-86DE-B63808E70954}"/>
              </a:ext>
            </a:extLst>
          </p:cNvPr>
          <p:cNvSpPr/>
          <p:nvPr/>
        </p:nvSpPr>
        <p:spPr>
          <a:xfrm>
            <a:off x="4789336" y="3530010"/>
            <a:ext cx="2081916" cy="10986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sz="2800" b="1" dirty="0">
                <a:solidFill>
                  <a:srgbClr val="1111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خفة الحركة</a:t>
            </a:r>
            <a:r>
              <a:rPr lang="ar-SA" sz="1800" dirty="0">
                <a:solidFill>
                  <a:srgbClr val="1111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82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D5F902-E4FC-032A-516C-1E464C87A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akkal Majalla" panose="02000000000000000000" pitchFamily="2" charset="-78"/>
              </a:rPr>
              <a:t>طريقة التدريب التكراري: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7D5EFC-75EE-0A9B-04A3-27D446213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2400" dirty="0">
                <a:latin typeface="Calibri" panose="020F0502020204030204" pitchFamily="34" charset="0"/>
                <a:cs typeface="Sakkal Majalla" panose="02000000000000000000" pitchFamily="2" charset="-78"/>
              </a:rPr>
              <a:t>يعد التدريب وفق الأسلوب التكراري من الأساليب المهمة </a:t>
            </a:r>
            <a:r>
              <a:rPr lang="ar-DZ" sz="2400" dirty="0">
                <a:latin typeface="Calibri" panose="020F0502020204030204" pitchFamily="34" charset="0"/>
                <a:cs typeface="Sakkal Majalla" panose="02000000000000000000" pitchFamily="2" charset="-78"/>
              </a:rPr>
              <a:t>لطرق</a:t>
            </a:r>
            <a:r>
              <a:rPr lang="ar-SA" sz="2400" dirty="0">
                <a:latin typeface="Calibri" panose="020F0502020204030204" pitchFamily="34" charset="0"/>
                <a:cs typeface="Sakkal Majalla" panose="02000000000000000000" pitchFamily="2" charset="-78"/>
              </a:rPr>
              <a:t> التدريب وخاصة تدريبات السرعة</a:t>
            </a:r>
            <a:r>
              <a:rPr lang="ar-DZ" sz="2400" dirty="0">
                <a:latin typeface="Calibri" panose="020F0502020204030204" pitchFamily="34" charset="0"/>
                <a:cs typeface="Sakkal Majalla" panose="02000000000000000000" pitchFamily="2" charset="-78"/>
              </a:rPr>
              <a:t>، والقوة تعلم المهارات التقنية </a:t>
            </a:r>
            <a:endParaRPr lang="fr-FR" sz="2400" dirty="0">
              <a:latin typeface="Calibri" panose="020F0502020204030204" pitchFamily="34" charset="0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2400" dirty="0">
                <a:latin typeface="Calibri" panose="020F0502020204030204" pitchFamily="34" charset="0"/>
                <a:cs typeface="Sakkal Majalla" panose="02000000000000000000" pitchFamily="2" charset="-78"/>
              </a:rPr>
              <a:t> يتم خلال هذا الأسلوب تطوير السرعة الانتقالية القصوى والقوة المميزة بالسرعة</a:t>
            </a:r>
            <a:endParaRPr lang="fr-FR" sz="2400" dirty="0">
              <a:latin typeface="Calibri" panose="020F0502020204030204" pitchFamily="34" charset="0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2400" dirty="0">
                <a:latin typeface="Calibri" panose="020F0502020204030204" pitchFamily="34" charset="0"/>
                <a:cs typeface="Sakkal Majalla" panose="02000000000000000000" pitchFamily="2" charset="-78"/>
              </a:rPr>
              <a:t> نتيجة استعمال تمارين بشدة عالية بحدود 90-%100 من الإمكانية القصوى للرياضي.</a:t>
            </a:r>
            <a:endParaRPr lang="fr-FR" sz="2400" dirty="0">
              <a:latin typeface="Calibri" panose="020F0502020204030204" pitchFamily="34" charset="0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19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08CC27-5C77-6461-7132-27F2450E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r>
              <a:rPr lang="ar-SA" sz="4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الأغراض الرئيسية لطريقة التدريب التكراري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9F89E1-2F9C-CC62-6EC8-D46E474C2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544170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التأثير التدريبي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endParaRPr lang="ar-D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تنمية الصفات البدنية </a:t>
            </a:r>
            <a:r>
              <a:rPr lang="ar-SA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كالقو</a:t>
            </a:r>
            <a:r>
              <a:rPr lang="ar-D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ة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العضلية القصوى، السرعة القصوى (سرعة الانتقال)، القوة المميزة بالسرعة (القدرة العضلية التحمل الخاص (تحمل</a:t>
            </a:r>
            <a:r>
              <a:rPr lang="ar-DZ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السرعة).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التأثير الوظيفي (البيولوجي):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endParaRPr lang="ar-D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D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سرعة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تبادل الأكسجين بالعضلات </a:t>
            </a:r>
            <a:endParaRPr lang="ar-D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زيادة الطاقة المختزنة </a:t>
            </a:r>
            <a:endParaRPr lang="ar-D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استثارة قصوى للجهاز المركزي، ولذا تكون عادة قوة المثير(شدة) في التدريب التكراري ما فوق 90% وأحيانا تقترب به إلى 100% من أقصى مقدرة الفرد.</a:t>
            </a:r>
            <a:endParaRPr lang="ar-DZ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sz="2800" dirty="0">
                <a:latin typeface="Calibri" panose="020F0502020204030204" pitchFamily="34" charset="0"/>
                <a:cs typeface="Sakkal Majalla" panose="02000000000000000000" pitchFamily="2" charset="-78"/>
              </a:rPr>
              <a:t> يصل معدل القلب أثناء التدريبات التكرارية الى اكثر من 180ن/د ، </a:t>
            </a:r>
            <a:endParaRPr lang="fr-FR" sz="2800" dirty="0">
              <a:latin typeface="Calibri" panose="020F0502020204030204" pitchFamily="34" charset="0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19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DC89B-95C2-CAAE-C72F-6A38C403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ar-SA" altLang="fr-FR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مكونات </a:t>
            </a:r>
            <a:r>
              <a:rPr kumimoji="0" lang="ar-DZ" altLang="fr-FR" sz="4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ح</a:t>
            </a:r>
            <a:r>
              <a:rPr kumimoji="0" lang="ar-SA" altLang="fr-FR" sz="4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مل </a:t>
            </a:r>
            <a:r>
              <a:rPr kumimoji="0" lang="ar-SA" altLang="fr-FR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التدريب بطريقة التدريب التكراري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3874C8D-954F-88CA-C084-F0CCBACFF1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783177"/>
              </p:ext>
            </p:extLst>
          </p:nvPr>
        </p:nvGraphicFramePr>
        <p:xfrm>
          <a:off x="2506123" y="2464904"/>
          <a:ext cx="6758610" cy="265573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379305">
                  <a:extLst>
                    <a:ext uri="{9D8B030D-6E8A-4147-A177-3AD203B41FA5}">
                      <a16:colId xmlns:a16="http://schemas.microsoft.com/office/drawing/2014/main" val="2770811807"/>
                    </a:ext>
                  </a:extLst>
                </a:gridCol>
                <a:gridCol w="3379305">
                  <a:extLst>
                    <a:ext uri="{9D8B030D-6E8A-4147-A177-3AD203B41FA5}">
                      <a16:colId xmlns:a16="http://schemas.microsoft.com/office/drawing/2014/main" val="1590848157"/>
                    </a:ext>
                  </a:extLst>
                </a:gridCol>
              </a:tblGrid>
              <a:tr h="362305">
                <a:tc rowSpan="2">
                  <a:txBody>
                    <a:bodyPr/>
                    <a:lstStyle/>
                    <a:p>
                      <a:pPr algn="r" rtl="1"/>
                      <a:r>
                        <a:rPr lang="ar-SA" sz="1800" dirty="0">
                          <a:effectLst/>
                        </a:rPr>
                        <a:t>شدة أداء التمرين</a:t>
                      </a:r>
                      <a:endParaRPr lang="fr-FR" sz="1400" dirty="0">
                        <a:effectLst/>
                      </a:endParaRPr>
                    </a:p>
                    <a:p>
                      <a:pPr algn="r" rtl="1"/>
                      <a:r>
                        <a:rPr lang="ar-SA" sz="18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ar-SA" sz="1800">
                          <a:effectLst/>
                        </a:rPr>
                        <a:t>%90 للجري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5410667"/>
                  </a:ext>
                </a:extLst>
              </a:tr>
              <a:tr h="35657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>
                          <a:effectLst/>
                        </a:rPr>
                        <a:t>90 %100 في تمرينات القوة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0760543"/>
                  </a:ext>
                </a:extLst>
              </a:tr>
              <a:tr h="362305">
                <a:tc>
                  <a:txBody>
                    <a:bodyPr/>
                    <a:lstStyle/>
                    <a:p>
                      <a:pPr algn="r" rtl="1"/>
                      <a:r>
                        <a:rPr lang="ar-SA" sz="1800">
                          <a:effectLst/>
                        </a:rPr>
                        <a:t>عدد مرات أداء زمن التمرين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ar-SA" sz="1800" b="1" dirty="0">
                          <a:effectLst/>
                        </a:rPr>
                        <a:t>بدون تحديد زمن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0404352"/>
                  </a:ext>
                </a:extLst>
              </a:tr>
              <a:tr h="849942">
                <a:tc>
                  <a:txBody>
                    <a:bodyPr/>
                    <a:lstStyle/>
                    <a:p>
                      <a:pPr algn="r" rtl="1"/>
                      <a:r>
                        <a:rPr lang="ar-SA" sz="1800" dirty="0">
                          <a:effectLst/>
                        </a:rPr>
                        <a:t>فترات الراحة البينية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ar-SA" sz="1800" b="1" dirty="0">
                          <a:effectLst/>
                        </a:rPr>
                        <a:t>للجري راحة طويلة من 3: 4 دقائق وطبقا</a:t>
                      </a:r>
                      <a:endParaRPr lang="fr-FR" sz="1400" b="1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ar-SA" sz="1800" b="1" dirty="0">
                          <a:effectLst/>
                        </a:rPr>
                        <a:t>للمسافة وتكون إيجابية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0920073"/>
                  </a:ext>
                </a:extLst>
              </a:tr>
              <a:tr h="362305">
                <a:tc rowSpan="2">
                  <a:txBody>
                    <a:bodyPr/>
                    <a:lstStyle/>
                    <a:p>
                      <a:pPr algn="r" rtl="1"/>
                      <a:r>
                        <a:rPr lang="ar-SA" sz="1800">
                          <a:effectLst/>
                        </a:rPr>
                        <a:t>عدد مرات تكرار التمرين</a:t>
                      </a:r>
                      <a:endParaRPr lang="fr-FR" sz="1400">
                        <a:effectLst/>
                      </a:endParaRPr>
                    </a:p>
                    <a:p>
                      <a:pPr algn="r" rtl="1"/>
                      <a:r>
                        <a:rPr lang="ar-SA" sz="18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ar-SA" sz="1800" b="1">
                          <a:effectLst/>
                        </a:rPr>
                        <a:t>1 5 مرات</a:t>
                      </a:r>
                      <a:endParaRPr lang="fr-F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1768970"/>
                  </a:ext>
                </a:extLst>
              </a:tr>
              <a:tr h="3623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fr-FR" sz="1800" b="1" dirty="0">
                          <a:effectLst/>
                        </a:rPr>
                        <a:t>4:3 </a:t>
                      </a:r>
                      <a:r>
                        <a:rPr lang="ar-SA" sz="1800" b="1" dirty="0">
                          <a:effectLst/>
                        </a:rPr>
                        <a:t>مجموعات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4537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43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D7A569-A324-A0A7-A182-36CBC6849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6336"/>
          </a:xfrm>
        </p:spPr>
        <p:txBody>
          <a:bodyPr>
            <a:normAutofit/>
          </a:bodyPr>
          <a:lstStyle/>
          <a:p>
            <a:pPr algn="ctr"/>
            <a:r>
              <a:rPr lang="ar-DZ" b="1" dirty="0">
                <a:solidFill>
                  <a:srgbClr val="FF0000"/>
                </a:solidFill>
              </a:rPr>
              <a:t>النظم الطاقوية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D4261F5-4FD0-5CC3-5303-E17ABD4451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943631"/>
              </p:ext>
            </p:extLst>
          </p:nvPr>
        </p:nvGraphicFramePr>
        <p:xfrm>
          <a:off x="1096963" y="1846263"/>
          <a:ext cx="10058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159">
                  <a:extLst>
                    <a:ext uri="{9D8B030D-6E8A-4147-A177-3AD203B41FA5}">
                      <a16:colId xmlns:a16="http://schemas.microsoft.com/office/drawing/2014/main" val="306620886"/>
                    </a:ext>
                  </a:extLst>
                </a:gridCol>
                <a:gridCol w="2756452">
                  <a:extLst>
                    <a:ext uri="{9D8B030D-6E8A-4147-A177-3AD203B41FA5}">
                      <a16:colId xmlns:a16="http://schemas.microsoft.com/office/drawing/2014/main" val="1781330320"/>
                    </a:ext>
                  </a:extLst>
                </a:gridCol>
                <a:gridCol w="2796209">
                  <a:extLst>
                    <a:ext uri="{9D8B030D-6E8A-4147-A177-3AD203B41FA5}">
                      <a16:colId xmlns:a16="http://schemas.microsoft.com/office/drawing/2014/main" val="734548110"/>
                    </a:ext>
                  </a:extLst>
                </a:gridCol>
                <a:gridCol w="1812580">
                  <a:extLst>
                    <a:ext uri="{9D8B030D-6E8A-4147-A177-3AD203B41FA5}">
                      <a16:colId xmlns:a16="http://schemas.microsoft.com/office/drawing/2014/main" val="2964982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dirty="0"/>
                        <a:t>الهوائي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dirty="0"/>
                        <a:t>اللاهوائي اللبني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dirty="0"/>
                        <a:t>اللاهوائي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84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التحلل السكري في وجود </a:t>
                      </a:r>
                      <a:r>
                        <a:rPr lang="ar-DZ" sz="1000" dirty="0"/>
                        <a:t>2</a:t>
                      </a:r>
                      <a:r>
                        <a:rPr lang="fr-FR" sz="1800" b="1" dirty="0"/>
                        <a:t> </a:t>
                      </a:r>
                      <a:r>
                        <a:rPr lang="fr-FR" sz="2800" b="1" dirty="0"/>
                        <a:t>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التحلل السكري في غياب </a:t>
                      </a:r>
                      <a:r>
                        <a:rPr lang="ar-DZ" sz="1200" dirty="0"/>
                        <a:t>2</a:t>
                      </a:r>
                      <a:r>
                        <a:rPr lang="fr-FR" sz="2800" b="1" dirty="0"/>
                        <a:t> o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err="1"/>
                        <a:t>الفوسفجان</a:t>
                      </a:r>
                      <a:r>
                        <a:rPr lang="ar-DZ" dirty="0"/>
                        <a:t> </a:t>
                      </a:r>
                      <a:r>
                        <a:rPr lang="fr-FR" dirty="0" err="1"/>
                        <a:t>cp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>
                          <a:cs typeface="+mj-cs"/>
                        </a:rPr>
                        <a:t>مصدر الطاقة</a:t>
                      </a:r>
                      <a:endParaRPr lang="fr-FR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142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dirty="0"/>
                        <a:t>الغليكوجان الدهون البروتينات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الغليكوجان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dirty="0" err="1"/>
                        <a:t>Cp+ATP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>
                          <a:cs typeface="+mj-cs"/>
                        </a:rPr>
                        <a:t>المركب</a:t>
                      </a:r>
                      <a:endParaRPr lang="fr-FR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87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جد كبيرة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قليلة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قليلة جدا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>
                          <a:cs typeface="+mj-cs"/>
                        </a:rPr>
                        <a:t>كمية الانتاج</a:t>
                      </a:r>
                      <a:endParaRPr lang="fr-FR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45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تصل 1:30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تصل الى 3 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15/20 </a:t>
                      </a:r>
                      <a:r>
                        <a:rPr lang="ar-DZ" dirty="0" err="1"/>
                        <a:t>ثا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>
                          <a:cs typeface="+mj-cs"/>
                        </a:rPr>
                        <a:t>مدة الانتاج</a:t>
                      </a:r>
                      <a:endParaRPr lang="fr-FR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885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dirty="0" err="1"/>
                        <a:t>الميتوكندريا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السيتوبلازم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السيتوبلازم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>
                          <a:cs typeface="+mj-cs"/>
                        </a:rPr>
                        <a:t>مكان التفاعلات</a:t>
                      </a:r>
                      <a:endParaRPr lang="fr-FR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9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تناقص المخزونات ارتفاع درجة الحرارة التهابات في الحويصلات الرئوية تعب ميكانيكي وتعب نفسي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تراكم حامض اللبن+ نزول </a:t>
                      </a:r>
                      <a:r>
                        <a:rPr lang="fr-FR" dirty="0"/>
                        <a:t>ph </a:t>
                      </a:r>
                      <a:r>
                        <a:rPr lang="ar-DZ" dirty="0"/>
                        <a:t>الخلية (حامضي)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نفاد المخزون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>
                          <a:cs typeface="+mj-cs"/>
                        </a:rPr>
                        <a:t>العوامل المتحكمة</a:t>
                      </a:r>
                      <a:endParaRPr lang="fr-FR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306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24-72 </a:t>
                      </a:r>
                      <a:r>
                        <a:rPr lang="ar-DZ" dirty="0" err="1"/>
                        <a:t>سا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1.30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/>
                        <a:t>6-8 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>
                          <a:cs typeface="+mj-cs"/>
                        </a:rPr>
                        <a:t>مدة الاسترجاع</a:t>
                      </a:r>
                      <a:endParaRPr lang="fr-FR" b="1" dirty="0"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114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36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5548A1-2EB4-4A98-B66C-D709CE6CD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6000" b="1" dirty="0">
                <a:solidFill>
                  <a:srgbClr val="FF0000"/>
                </a:solidFill>
              </a:rPr>
              <a:t>الصفات البدنية</a:t>
            </a:r>
            <a:endParaRPr lang="fr-FR" sz="60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787C4F-2024-0BF7-AE7A-482EA7631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ar-DZ" sz="2800" dirty="0">
              <a:solidFill>
                <a:srgbClr val="000000"/>
              </a:solidFill>
              <a:effectLst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algn="r" rtl="1"/>
            <a:r>
              <a:rPr lang="ar-SA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akkal Majalla" panose="02000000000000000000" pitchFamily="2" charset="-78"/>
              </a:rPr>
              <a:t>مكونات اللياقة البدنية</a:t>
            </a:r>
            <a:r>
              <a:rPr lang="ar-DZ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ar-SA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akkal Majalla" panose="02000000000000000000" pitchFamily="2" charset="-78"/>
              </a:rPr>
              <a:t>وتشمل كل من القوة ، السرعة ، التحمل الرشاقة ، المرونة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234084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8B0641-F95A-1B3F-B31C-AD0774D40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30162"/>
          </a:xfrm>
        </p:spPr>
        <p:txBody>
          <a:bodyPr/>
          <a:lstStyle/>
          <a:p>
            <a:pPr algn="ctr"/>
            <a:r>
              <a:rPr lang="ar-SA" sz="60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akkal Majalla" panose="02000000000000000000" pitchFamily="2" charset="-78"/>
              </a:rPr>
              <a:t>القوة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899860-D08B-627F-A0D0-D2A4E4A39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07000"/>
              </a:lnSpc>
              <a:spcAft>
                <a:spcPts val="500"/>
              </a:spcAft>
            </a:pPr>
            <a:endParaRPr lang="ar-DZ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endParaRPr lang="ar-D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endParaRPr lang="ar-D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ان القوة العضلية هي التحصيل الناتج عن أقصى انقباض عضلي دون تحديد: الثابت أم المتحرك.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b="1" dirty="0">
                <a:solidFill>
                  <a:srgbClr val="2E2E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أن يكون الانقباض ذا درجة قصوى ويؤدى لمرة واحدة 1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أن يكون الانقباض إراديا تحت سيطرة الجهاز العصبي الإرادي.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500"/>
              </a:spcAft>
            </a:pPr>
            <a:r>
              <a:rPr lang="ar-SA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- أن ترتبط القوة بوجود مقاومة تواجهها سواء كانت هذه المقاومة متمثلة في ثقل أم ثقل الجسم نفسه أم مقاومة منافس أم مقاومة الاحتكاك</a:t>
            </a:r>
            <a:r>
              <a:rPr lang="ar-S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CF51DE-A2BA-1F10-D7F2-DD5D84941F4E}"/>
              </a:ext>
            </a:extLst>
          </p:cNvPr>
          <p:cNvSpPr/>
          <p:nvPr/>
        </p:nvSpPr>
        <p:spPr>
          <a:xfrm>
            <a:off x="6824870" y="2173356"/>
            <a:ext cx="3935895" cy="83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500"/>
              </a:spcAft>
            </a:pPr>
            <a:r>
              <a:rPr lang="ar-SA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قدرة العضلة أو المجموعة العضلية على انتاج أقصى قوة ممكنة ضد مقاوم.</a:t>
            </a:r>
            <a:endParaRPr lang="fr-FR" sz="2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6E0BB5-03EC-332A-8DCB-16EF6E2E6BC2}"/>
              </a:ext>
            </a:extLst>
          </p:cNvPr>
          <p:cNvSpPr/>
          <p:nvPr/>
        </p:nvSpPr>
        <p:spPr>
          <a:xfrm>
            <a:off x="1431234" y="2133599"/>
            <a:ext cx="4200939" cy="83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500"/>
              </a:spcAft>
            </a:pPr>
            <a:r>
              <a:rPr lang="ar-SA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"</a:t>
            </a:r>
            <a:r>
              <a:rPr lang="ar-SA" sz="2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أقصى جهد يمكن انتاجه لأداء انقباض عضلي ارتدادي واحد"</a:t>
            </a:r>
            <a:r>
              <a:rPr lang="ar-SA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 </a:t>
            </a:r>
            <a:endParaRPr lang="ar-DZ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754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DD9A3-E528-E3AA-2965-B8A2C2254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أنواع القوة العضلية </a:t>
            </a:r>
            <a:endParaRPr lang="fr-FR" sz="8800" b="1" dirty="0">
              <a:solidFill>
                <a:srgbClr val="FF0000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60CD6E45-8E06-0FFB-FA3F-E4E65713AE66}"/>
              </a:ext>
            </a:extLst>
          </p:cNvPr>
          <p:cNvSpPr/>
          <p:nvPr/>
        </p:nvSpPr>
        <p:spPr>
          <a:xfrm>
            <a:off x="6467061" y="1955064"/>
            <a:ext cx="4055165" cy="12457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القوة القصوى وهى تعنى قدرة الجهاز العصبي العضلي على انتاج أقصى انقباض إرادي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694D40A-3A9A-276E-E39B-883BDBD744B0}"/>
              </a:ext>
            </a:extLst>
          </p:cNvPr>
          <p:cNvSpPr/>
          <p:nvPr/>
        </p:nvSpPr>
        <p:spPr>
          <a:xfrm>
            <a:off x="1097280" y="1800309"/>
            <a:ext cx="4055165" cy="13782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القوة المميزة بالسرعة: وهي تعنى قدرة الجهاز العصبي العضلي على انتاج قوة سريعة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C42D5AC6-5ACE-221A-4E30-8C235B357A2F}"/>
              </a:ext>
            </a:extLst>
          </p:cNvPr>
          <p:cNvSpPr/>
          <p:nvPr/>
        </p:nvSpPr>
        <p:spPr>
          <a:xfrm>
            <a:off x="3560120" y="4517667"/>
            <a:ext cx="4851116" cy="12059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تحمل القوة: وتعنى قدرة الجهاز العصبي في التغلب على مقاومة معينة لأطول فترة ممكنة في مواجهة التعب</a:t>
            </a:r>
            <a:endParaRPr lang="fr-FR" sz="2400" dirty="0">
              <a:solidFill>
                <a:schemeClr val="bg1"/>
              </a:solidFill>
            </a:endParaRP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C9887467-6242-CF5A-7DAC-70D8C3CAC0EF}"/>
              </a:ext>
            </a:extLst>
          </p:cNvPr>
          <p:cNvCxnSpPr>
            <a:cxnSpLocks/>
          </p:cNvCxnSpPr>
          <p:nvPr/>
        </p:nvCxnSpPr>
        <p:spPr>
          <a:xfrm>
            <a:off x="8837875" y="3309142"/>
            <a:ext cx="663934" cy="548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702AAFB3-89CA-4F82-6EAE-F170496E359B}"/>
              </a:ext>
            </a:extLst>
          </p:cNvPr>
          <p:cNvCxnSpPr>
            <a:cxnSpLocks/>
          </p:cNvCxnSpPr>
          <p:nvPr/>
        </p:nvCxnSpPr>
        <p:spPr>
          <a:xfrm flipH="1">
            <a:off x="8163339" y="3315731"/>
            <a:ext cx="648031" cy="541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CF4323A0-3BCE-F456-06D1-454FD63FB98C}"/>
              </a:ext>
            </a:extLst>
          </p:cNvPr>
          <p:cNvSpPr/>
          <p:nvPr/>
        </p:nvSpPr>
        <p:spPr>
          <a:xfrm>
            <a:off x="9169842" y="3760593"/>
            <a:ext cx="1073585" cy="5482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/>
              <a:t>ثابتة</a:t>
            </a:r>
            <a:endParaRPr lang="fr-FR" b="1" dirty="0"/>
          </a:p>
        </p:txBody>
      </p:sp>
      <p:sp>
        <p:nvSpPr>
          <p:cNvPr id="21" name="Espace réservé du contenu 20">
            <a:extLst>
              <a:ext uri="{FF2B5EF4-FFF2-40B4-BE49-F238E27FC236}">
                <a16:creationId xmlns:a16="http://schemas.microsoft.com/office/drawing/2014/main" id="{D85B5D0B-FF86-47E7-321B-0327B03CF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285" y="3798591"/>
            <a:ext cx="1073585" cy="54774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متحركة</a:t>
            </a:r>
            <a:endParaRPr lang="fr-FR" dirty="0"/>
          </a:p>
        </p:txBody>
      </p:sp>
      <p:sp>
        <p:nvSpPr>
          <p:cNvPr id="22" name="Espace réservé du contenu 20">
            <a:extLst>
              <a:ext uri="{FF2B5EF4-FFF2-40B4-BE49-F238E27FC236}">
                <a16:creationId xmlns:a16="http://schemas.microsoft.com/office/drawing/2014/main" id="{3837EDB9-744E-6C45-AA38-AFBC77B80576}"/>
              </a:ext>
            </a:extLst>
          </p:cNvPr>
          <p:cNvSpPr txBox="1">
            <a:spLocks/>
          </p:cNvSpPr>
          <p:nvPr/>
        </p:nvSpPr>
        <p:spPr>
          <a:xfrm>
            <a:off x="1656853" y="3784602"/>
            <a:ext cx="1073585" cy="54774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dirty="0"/>
              <a:t>ع</a:t>
            </a:r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55CF0C-D568-D1F3-071B-A66481020184}"/>
              </a:ext>
            </a:extLst>
          </p:cNvPr>
          <p:cNvSpPr/>
          <p:nvPr/>
        </p:nvSpPr>
        <p:spPr>
          <a:xfrm>
            <a:off x="4028662" y="3760593"/>
            <a:ext cx="1073585" cy="5482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/>
              <a:t>ق</a:t>
            </a:r>
            <a:endParaRPr lang="fr-FR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362416A-5294-8A97-BCA7-C767001E86A2}"/>
              </a:ext>
            </a:extLst>
          </p:cNvPr>
          <p:cNvSpPr/>
          <p:nvPr/>
        </p:nvSpPr>
        <p:spPr>
          <a:xfrm>
            <a:off x="8837875" y="5471530"/>
            <a:ext cx="1073585" cy="5482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/>
              <a:t>س تج</a:t>
            </a:r>
            <a:endParaRPr lang="fr-FR" b="1" dirty="0"/>
          </a:p>
        </p:txBody>
      </p:sp>
      <p:sp>
        <p:nvSpPr>
          <p:cNvPr id="25" name="Espace réservé du contenu 20">
            <a:extLst>
              <a:ext uri="{FF2B5EF4-FFF2-40B4-BE49-F238E27FC236}">
                <a16:creationId xmlns:a16="http://schemas.microsoft.com/office/drawing/2014/main" id="{BB967ACC-4E4C-4EC3-6FA4-247F635E4D54}"/>
              </a:ext>
            </a:extLst>
          </p:cNvPr>
          <p:cNvSpPr txBox="1">
            <a:spLocks/>
          </p:cNvSpPr>
          <p:nvPr/>
        </p:nvSpPr>
        <p:spPr>
          <a:xfrm>
            <a:off x="2051277" y="5449743"/>
            <a:ext cx="1073585" cy="54774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dirty="0"/>
              <a:t>ج/ق</a:t>
            </a:r>
            <a:endParaRPr lang="fr-FR" dirty="0"/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9869B8DF-7A54-45E9-2F70-A3E33B884B43}"/>
              </a:ext>
            </a:extLst>
          </p:cNvPr>
          <p:cNvCxnSpPr>
            <a:cxnSpLocks/>
          </p:cNvCxnSpPr>
          <p:nvPr/>
        </p:nvCxnSpPr>
        <p:spPr>
          <a:xfrm>
            <a:off x="8163339" y="5250151"/>
            <a:ext cx="793851" cy="324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0F7D72B7-9029-5F80-F43C-368A27999010}"/>
              </a:ext>
            </a:extLst>
          </p:cNvPr>
          <p:cNvCxnSpPr>
            <a:cxnSpLocks/>
          </p:cNvCxnSpPr>
          <p:nvPr/>
        </p:nvCxnSpPr>
        <p:spPr>
          <a:xfrm>
            <a:off x="3838116" y="3134414"/>
            <a:ext cx="786768" cy="626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5197DEC8-5E51-7574-AD1E-1A4039A45E24}"/>
              </a:ext>
            </a:extLst>
          </p:cNvPr>
          <p:cNvCxnSpPr>
            <a:cxnSpLocks/>
          </p:cNvCxnSpPr>
          <p:nvPr/>
        </p:nvCxnSpPr>
        <p:spPr>
          <a:xfrm flipH="1">
            <a:off x="3014166" y="5250151"/>
            <a:ext cx="648031" cy="541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F5FCCE8D-17AD-BA87-B365-6E1A09288908}"/>
              </a:ext>
            </a:extLst>
          </p:cNvPr>
          <p:cNvCxnSpPr>
            <a:cxnSpLocks/>
          </p:cNvCxnSpPr>
          <p:nvPr/>
        </p:nvCxnSpPr>
        <p:spPr>
          <a:xfrm flipH="1">
            <a:off x="2268853" y="3205132"/>
            <a:ext cx="648031" cy="541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166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88E955-2CF4-EE1B-4DB8-4ADAAD6CA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Sakkal Majalla" panose="02000000000000000000" pitchFamily="2" charset="-78"/>
              </a:rPr>
              <a:t>السرعة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9C4D14-364B-13AC-FB76-2F948F8BE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158830D2-D102-3021-BE89-41D1D1ABA145}"/>
              </a:ext>
            </a:extLst>
          </p:cNvPr>
          <p:cNvSpPr/>
          <p:nvPr/>
        </p:nvSpPr>
        <p:spPr>
          <a:xfrm>
            <a:off x="6508655" y="2264899"/>
            <a:ext cx="4436010" cy="1820084"/>
          </a:xfrm>
          <a:prstGeom prst="ellipse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الاستجابات العضلية الناتجة عن التبادل السريع ما بين حالة الانقباض العضلي وحالة الاسترخاء العضلي</a:t>
            </a:r>
            <a:r>
              <a:rPr lang="ar-S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2991408-DCDF-7825-D9E6-0BDC51D5405D}"/>
              </a:ext>
            </a:extLst>
          </p:cNvPr>
          <p:cNvSpPr/>
          <p:nvPr/>
        </p:nvSpPr>
        <p:spPr>
          <a:xfrm>
            <a:off x="1762539" y="2264899"/>
            <a:ext cx="3920809" cy="1820084"/>
          </a:xfrm>
          <a:prstGeom prst="ellipse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kkal Majalla" panose="02000000000000000000" pitchFamily="2" charset="-78"/>
              </a:rPr>
              <a:t>السرعة هي القدرة على اداء حركات معينة في أقصر زمن ممكن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169377725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2003</TotalTime>
  <Words>837</Words>
  <Application>Microsoft Office PowerPoint</Application>
  <PresentationFormat>Grand écran</PresentationFormat>
  <Paragraphs>142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Calibri</vt:lpstr>
      <vt:lpstr>Calibri Light</vt:lpstr>
      <vt:lpstr>Sakkal Majalla</vt:lpstr>
      <vt:lpstr>Times New Roman</vt:lpstr>
      <vt:lpstr>Rétrospective</vt:lpstr>
      <vt:lpstr>الصفات البدنية</vt:lpstr>
      <vt:lpstr>طريقة التدريب التكراري:</vt:lpstr>
      <vt:lpstr> الأغراض الرئيسية لطريقة التدريب التكراري </vt:lpstr>
      <vt:lpstr>مكونات حمل التدريب بطريقة التدريب التكراري</vt:lpstr>
      <vt:lpstr>النظم الطاقوية</vt:lpstr>
      <vt:lpstr>الصفات البدنية</vt:lpstr>
      <vt:lpstr>القوة</vt:lpstr>
      <vt:lpstr>أنواع القوة العضلية </vt:lpstr>
      <vt:lpstr>السرعة</vt:lpstr>
      <vt:lpstr>أنواع السرعة:</vt:lpstr>
      <vt:lpstr>المداومة(التحمل)</vt:lpstr>
      <vt:lpstr>أنواع التحمل</vt:lpstr>
      <vt:lpstr>المـــــــــــــــــــــرونـــــــــــــــــــــة</vt:lpstr>
      <vt:lpstr>أنواع المرونة </vt:lpstr>
      <vt:lpstr>العوامل المؤثرة في المرونة </vt:lpstr>
      <vt:lpstr>أهمية المرونة </vt:lpstr>
      <vt:lpstr>الرشاقة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الصفات البدنية</dc:title>
  <dc:creator>Djana info</dc:creator>
  <cp:lastModifiedBy>Djana info</cp:lastModifiedBy>
  <cp:revision>4</cp:revision>
  <dcterms:created xsi:type="dcterms:W3CDTF">2022-12-12T19:49:41Z</dcterms:created>
  <dcterms:modified xsi:type="dcterms:W3CDTF">2022-12-30T21:06:43Z</dcterms:modified>
</cp:coreProperties>
</file>