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</p:embeddedFont>
    <p:embeddedFont>
      <p:font typeface="Canva Sans Bold" panose="020B0604020202020204" charset="0"/>
      <p:regular r:id="rId10"/>
    </p:embeddedFont>
    <p:embeddedFont>
      <p:font typeface="Public Sans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60431" y="1790129"/>
            <a:ext cx="7022267" cy="6706742"/>
          </a:xfrm>
          <a:custGeom>
            <a:avLst/>
            <a:gdLst/>
            <a:ahLst/>
            <a:cxnLst/>
            <a:rect l="l" t="t" r="r" b="b"/>
            <a:pathLst>
              <a:path w="7022267" h="6706742">
                <a:moveTo>
                  <a:pt x="0" y="0"/>
                </a:moveTo>
                <a:lnTo>
                  <a:pt x="7022267" y="0"/>
                </a:lnTo>
                <a:lnTo>
                  <a:pt x="7022267" y="6706742"/>
                </a:lnTo>
                <a:lnTo>
                  <a:pt x="0" y="6706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67285" y="8496871"/>
            <a:ext cx="927649" cy="841375"/>
          </a:xfrm>
          <a:custGeom>
            <a:avLst/>
            <a:gdLst/>
            <a:ahLst/>
            <a:cxnLst/>
            <a:rect l="l" t="t" r="r" b="b"/>
            <a:pathLst>
              <a:path w="927649" h="841375">
                <a:moveTo>
                  <a:pt x="0" y="0"/>
                </a:moveTo>
                <a:lnTo>
                  <a:pt x="927649" y="0"/>
                </a:lnTo>
                <a:lnTo>
                  <a:pt x="927649" y="841375"/>
                </a:lnTo>
                <a:lnTo>
                  <a:pt x="0" y="841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09778" y="2838744"/>
            <a:ext cx="8392099" cy="2458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14"/>
              </a:lnSpc>
            </a:pPr>
            <a:r>
              <a:rPr lang="en-US" sz="9806" spc="-1019" dirty="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Introduction to Psychology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65021" y="8941004"/>
            <a:ext cx="8757958" cy="317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68"/>
              </a:lnSpc>
              <a:spcBef>
                <a:spcPct val="0"/>
              </a:spcBef>
            </a:pPr>
            <a:r>
              <a:rPr lang="en-US" sz="2816" spc="-23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Presented by Djeffal narimene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6523" y="5837040"/>
            <a:ext cx="8477477" cy="681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0"/>
              </a:lnSpc>
              <a:spcBef>
                <a:spcPct val="0"/>
              </a:spcBef>
            </a:pPr>
            <a:r>
              <a:rPr lang="en-US" sz="3978" spc="-326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 "Scientific study of the mind and behavior."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96261" y="2900046"/>
            <a:ext cx="4663039" cy="4960680"/>
          </a:xfrm>
          <a:custGeom>
            <a:avLst/>
            <a:gdLst/>
            <a:ahLst/>
            <a:cxnLst/>
            <a:rect l="l" t="t" r="r" b="b"/>
            <a:pathLst>
              <a:path w="4663039" h="4960680">
                <a:moveTo>
                  <a:pt x="0" y="0"/>
                </a:moveTo>
                <a:lnTo>
                  <a:pt x="4663039" y="0"/>
                </a:lnTo>
                <a:lnTo>
                  <a:pt x="4663039" y="4960680"/>
                </a:lnTo>
                <a:lnTo>
                  <a:pt x="0" y="4960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33400" y="5285136"/>
            <a:ext cx="13845578" cy="3106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7665" lvl="1" indent="-478832" algn="l">
              <a:lnSpc>
                <a:spcPts val="6209"/>
              </a:lnSpc>
              <a:buFont typeface="Arial"/>
              <a:buChar char="•"/>
            </a:pPr>
            <a:r>
              <a:rPr lang="en-US" sz="4435" spc="-57" dirty="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 Understanding Behavior</a:t>
            </a:r>
          </a:p>
          <a:p>
            <a:pPr marL="957665" lvl="1" indent="-478832" algn="l">
              <a:lnSpc>
                <a:spcPts val="6209"/>
              </a:lnSpc>
              <a:buFont typeface="Arial"/>
              <a:buChar char="•"/>
            </a:pPr>
            <a:r>
              <a:rPr lang="en-US" sz="4435" spc="-57" dirty="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Prediction of Behavior</a:t>
            </a:r>
          </a:p>
          <a:p>
            <a:pPr marL="957665" lvl="1" indent="-478832" algn="l">
              <a:lnSpc>
                <a:spcPts val="6209"/>
              </a:lnSpc>
              <a:buFont typeface="Arial"/>
              <a:buChar char="•"/>
            </a:pPr>
            <a:r>
              <a:rPr lang="en-US" sz="4435" spc="-57" dirty="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Control or Influence of Behavior</a:t>
            </a:r>
          </a:p>
          <a:p>
            <a:pPr algn="l">
              <a:lnSpc>
                <a:spcPts val="6209"/>
              </a:lnSpc>
            </a:pPr>
            <a:endParaRPr lang="en-US" sz="4435" spc="-57" dirty="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9531" y="2164621"/>
            <a:ext cx="11123656" cy="230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7"/>
              </a:lnSpc>
            </a:pPr>
            <a:r>
              <a:rPr lang="en-US" sz="6634" b="1">
                <a:solidFill>
                  <a:srgbClr val="27266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Goals of Psychology</a:t>
            </a:r>
          </a:p>
          <a:p>
            <a:pPr algn="ctr">
              <a:lnSpc>
                <a:spcPts val="9287"/>
              </a:lnSpc>
            </a:pPr>
            <a:endParaRPr lang="en-US" sz="6634" b="1">
              <a:solidFill>
                <a:srgbClr val="27266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7985" y="4003683"/>
            <a:ext cx="4750393" cy="5096690"/>
            <a:chOff x="0" y="0"/>
            <a:chExt cx="1232151" cy="13219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2151" cy="1321973"/>
            </a:xfrm>
            <a:custGeom>
              <a:avLst/>
              <a:gdLst/>
              <a:ahLst/>
              <a:cxnLst/>
              <a:rect l="l" t="t" r="r" b="b"/>
              <a:pathLst>
                <a:path w="1232151" h="1321973">
                  <a:moveTo>
                    <a:pt x="29335" y="0"/>
                  </a:moveTo>
                  <a:lnTo>
                    <a:pt x="1202815" y="0"/>
                  </a:lnTo>
                  <a:cubicBezTo>
                    <a:pt x="1210596" y="0"/>
                    <a:pt x="1218057" y="3091"/>
                    <a:pt x="1223559" y="8592"/>
                  </a:cubicBezTo>
                  <a:cubicBezTo>
                    <a:pt x="1229060" y="14094"/>
                    <a:pt x="1232151" y="21555"/>
                    <a:pt x="1232151" y="29335"/>
                  </a:cubicBezTo>
                  <a:lnTo>
                    <a:pt x="1232151" y="1292638"/>
                  </a:lnTo>
                  <a:cubicBezTo>
                    <a:pt x="1232151" y="1300418"/>
                    <a:pt x="1229060" y="1307879"/>
                    <a:pt x="1223559" y="1313381"/>
                  </a:cubicBezTo>
                  <a:cubicBezTo>
                    <a:pt x="1218057" y="1318882"/>
                    <a:pt x="1210596" y="1321973"/>
                    <a:pt x="1202815" y="1321973"/>
                  </a:cubicBezTo>
                  <a:lnTo>
                    <a:pt x="29335" y="1321973"/>
                  </a:lnTo>
                  <a:cubicBezTo>
                    <a:pt x="21555" y="1321973"/>
                    <a:pt x="14094" y="1318882"/>
                    <a:pt x="8592" y="1313381"/>
                  </a:cubicBezTo>
                  <a:cubicBezTo>
                    <a:pt x="3091" y="1307879"/>
                    <a:pt x="0" y="1300418"/>
                    <a:pt x="0" y="1292638"/>
                  </a:cubicBezTo>
                  <a:lnTo>
                    <a:pt x="0" y="29335"/>
                  </a:lnTo>
                  <a:cubicBezTo>
                    <a:pt x="0" y="21555"/>
                    <a:pt x="3091" y="14094"/>
                    <a:pt x="8592" y="8592"/>
                  </a:cubicBezTo>
                  <a:cubicBezTo>
                    <a:pt x="14094" y="3091"/>
                    <a:pt x="21555" y="0"/>
                    <a:pt x="293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AB9EE2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1232151" cy="1236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69312" y="4003683"/>
            <a:ext cx="4750393" cy="5096690"/>
            <a:chOff x="0" y="0"/>
            <a:chExt cx="1232151" cy="13219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32151" cy="1321973"/>
            </a:xfrm>
            <a:custGeom>
              <a:avLst/>
              <a:gdLst/>
              <a:ahLst/>
              <a:cxnLst/>
              <a:rect l="l" t="t" r="r" b="b"/>
              <a:pathLst>
                <a:path w="1232151" h="1321973">
                  <a:moveTo>
                    <a:pt x="29335" y="0"/>
                  </a:moveTo>
                  <a:lnTo>
                    <a:pt x="1202815" y="0"/>
                  </a:lnTo>
                  <a:cubicBezTo>
                    <a:pt x="1210596" y="0"/>
                    <a:pt x="1218057" y="3091"/>
                    <a:pt x="1223559" y="8592"/>
                  </a:cubicBezTo>
                  <a:cubicBezTo>
                    <a:pt x="1229060" y="14094"/>
                    <a:pt x="1232151" y="21555"/>
                    <a:pt x="1232151" y="29335"/>
                  </a:cubicBezTo>
                  <a:lnTo>
                    <a:pt x="1232151" y="1292638"/>
                  </a:lnTo>
                  <a:cubicBezTo>
                    <a:pt x="1232151" y="1300418"/>
                    <a:pt x="1229060" y="1307879"/>
                    <a:pt x="1223559" y="1313381"/>
                  </a:cubicBezTo>
                  <a:cubicBezTo>
                    <a:pt x="1218057" y="1318882"/>
                    <a:pt x="1210596" y="1321973"/>
                    <a:pt x="1202815" y="1321973"/>
                  </a:cubicBezTo>
                  <a:lnTo>
                    <a:pt x="29335" y="1321973"/>
                  </a:lnTo>
                  <a:cubicBezTo>
                    <a:pt x="21555" y="1321973"/>
                    <a:pt x="14094" y="1318882"/>
                    <a:pt x="8592" y="1313381"/>
                  </a:cubicBezTo>
                  <a:cubicBezTo>
                    <a:pt x="3091" y="1307879"/>
                    <a:pt x="0" y="1300418"/>
                    <a:pt x="0" y="1292638"/>
                  </a:cubicBezTo>
                  <a:lnTo>
                    <a:pt x="0" y="29335"/>
                  </a:lnTo>
                  <a:cubicBezTo>
                    <a:pt x="0" y="21555"/>
                    <a:pt x="3091" y="14094"/>
                    <a:pt x="8592" y="8592"/>
                  </a:cubicBezTo>
                  <a:cubicBezTo>
                    <a:pt x="14094" y="3091"/>
                    <a:pt x="21555" y="0"/>
                    <a:pt x="293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AB9EE2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85725"/>
              <a:ext cx="1232151" cy="1236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899623" y="4003683"/>
            <a:ext cx="4750393" cy="5096690"/>
            <a:chOff x="0" y="0"/>
            <a:chExt cx="1232151" cy="13219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2151" cy="1321973"/>
            </a:xfrm>
            <a:custGeom>
              <a:avLst/>
              <a:gdLst/>
              <a:ahLst/>
              <a:cxnLst/>
              <a:rect l="l" t="t" r="r" b="b"/>
              <a:pathLst>
                <a:path w="1232151" h="1321973">
                  <a:moveTo>
                    <a:pt x="29335" y="0"/>
                  </a:moveTo>
                  <a:lnTo>
                    <a:pt x="1202815" y="0"/>
                  </a:lnTo>
                  <a:cubicBezTo>
                    <a:pt x="1210596" y="0"/>
                    <a:pt x="1218057" y="3091"/>
                    <a:pt x="1223559" y="8592"/>
                  </a:cubicBezTo>
                  <a:cubicBezTo>
                    <a:pt x="1229060" y="14094"/>
                    <a:pt x="1232151" y="21555"/>
                    <a:pt x="1232151" y="29335"/>
                  </a:cubicBezTo>
                  <a:lnTo>
                    <a:pt x="1232151" y="1292638"/>
                  </a:lnTo>
                  <a:cubicBezTo>
                    <a:pt x="1232151" y="1300418"/>
                    <a:pt x="1229060" y="1307879"/>
                    <a:pt x="1223559" y="1313381"/>
                  </a:cubicBezTo>
                  <a:cubicBezTo>
                    <a:pt x="1218057" y="1318882"/>
                    <a:pt x="1210596" y="1321973"/>
                    <a:pt x="1202815" y="1321973"/>
                  </a:cubicBezTo>
                  <a:lnTo>
                    <a:pt x="29335" y="1321973"/>
                  </a:lnTo>
                  <a:cubicBezTo>
                    <a:pt x="21555" y="1321973"/>
                    <a:pt x="14094" y="1318882"/>
                    <a:pt x="8592" y="1313381"/>
                  </a:cubicBezTo>
                  <a:cubicBezTo>
                    <a:pt x="3091" y="1307879"/>
                    <a:pt x="0" y="1300418"/>
                    <a:pt x="0" y="1292638"/>
                  </a:cubicBezTo>
                  <a:lnTo>
                    <a:pt x="0" y="29335"/>
                  </a:lnTo>
                  <a:cubicBezTo>
                    <a:pt x="0" y="21555"/>
                    <a:pt x="3091" y="14094"/>
                    <a:pt x="8592" y="8592"/>
                  </a:cubicBezTo>
                  <a:cubicBezTo>
                    <a:pt x="14094" y="3091"/>
                    <a:pt x="21555" y="0"/>
                    <a:pt x="293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AB9EE2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85725"/>
              <a:ext cx="1232151" cy="1236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02771" y="7865914"/>
            <a:ext cx="3113058" cy="2784772"/>
          </a:xfrm>
          <a:custGeom>
            <a:avLst/>
            <a:gdLst/>
            <a:ahLst/>
            <a:cxnLst/>
            <a:rect l="l" t="t" r="r" b="b"/>
            <a:pathLst>
              <a:path w="3113058" h="2784772">
                <a:moveTo>
                  <a:pt x="0" y="0"/>
                </a:moveTo>
                <a:lnTo>
                  <a:pt x="3113058" y="0"/>
                </a:lnTo>
                <a:lnTo>
                  <a:pt x="3113058" y="2784772"/>
                </a:lnTo>
                <a:lnTo>
                  <a:pt x="0" y="2784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7521" y="317812"/>
            <a:ext cx="2705769" cy="2878478"/>
          </a:xfrm>
          <a:custGeom>
            <a:avLst/>
            <a:gdLst/>
            <a:ahLst/>
            <a:cxnLst/>
            <a:rect l="l" t="t" r="r" b="b"/>
            <a:pathLst>
              <a:path w="2705769" h="2878478">
                <a:moveTo>
                  <a:pt x="0" y="0"/>
                </a:moveTo>
                <a:lnTo>
                  <a:pt x="2705769" y="0"/>
                </a:lnTo>
                <a:lnTo>
                  <a:pt x="2705769" y="2878478"/>
                </a:lnTo>
                <a:lnTo>
                  <a:pt x="0" y="28784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488850" y="541810"/>
            <a:ext cx="2770450" cy="2878390"/>
          </a:xfrm>
          <a:custGeom>
            <a:avLst/>
            <a:gdLst/>
            <a:ahLst/>
            <a:cxnLst/>
            <a:rect l="l" t="t" r="r" b="b"/>
            <a:pathLst>
              <a:path w="2770450" h="2878390">
                <a:moveTo>
                  <a:pt x="0" y="0"/>
                </a:moveTo>
                <a:lnTo>
                  <a:pt x="2770450" y="0"/>
                </a:lnTo>
                <a:lnTo>
                  <a:pt x="2770450" y="2878390"/>
                </a:lnTo>
                <a:lnTo>
                  <a:pt x="0" y="28783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688248" y="1351301"/>
            <a:ext cx="12127233" cy="1383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7"/>
              </a:lnSpc>
            </a:pPr>
            <a:r>
              <a:rPr lang="en-US" sz="5518" spc="-452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Research Methods</a:t>
            </a:r>
          </a:p>
          <a:p>
            <a:pPr algn="ctr">
              <a:lnSpc>
                <a:spcPts val="5297"/>
              </a:lnSpc>
            </a:pPr>
            <a:endParaRPr lang="en-US" sz="5518" spc="-452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435596" y="4902462"/>
            <a:ext cx="3155171" cy="1062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4198" spc="-344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Experimental Research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25921" y="6243267"/>
            <a:ext cx="3574521" cy="1977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3722" lvl="1" indent="-256861" algn="just">
              <a:lnSpc>
                <a:spcPts val="3331"/>
              </a:lnSpc>
              <a:spcBef>
                <a:spcPct val="0"/>
              </a:spcBef>
              <a:buFont typeface="Arial"/>
              <a:buChar char="•"/>
            </a:pPr>
            <a:r>
              <a:rPr lang="en-US" sz="2379" spc="-4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Manipulating Variables</a:t>
            </a:r>
          </a:p>
          <a:p>
            <a:pPr marL="513722" lvl="1" indent="-256861" algn="just">
              <a:lnSpc>
                <a:spcPts val="3331"/>
              </a:lnSpc>
              <a:spcBef>
                <a:spcPct val="0"/>
              </a:spcBef>
              <a:buFont typeface="Arial"/>
              <a:buChar char="•"/>
            </a:pPr>
            <a:r>
              <a:rPr lang="en-US" sz="2379" spc="-40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Example: Impact of Sleep on Memory</a:t>
            </a:r>
          </a:p>
          <a:p>
            <a:pPr algn="just">
              <a:lnSpc>
                <a:spcPts val="2351"/>
              </a:lnSpc>
              <a:spcBef>
                <a:spcPct val="0"/>
              </a:spcBef>
            </a:pPr>
            <a:endParaRPr lang="en-US" sz="2379" spc="-40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566923" y="4902462"/>
            <a:ext cx="3155171" cy="1062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4198" spc="-344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Correlational Research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357248" y="6243267"/>
            <a:ext cx="3574521" cy="2490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5311" lvl="1" indent="-267656" algn="just">
              <a:lnSpc>
                <a:spcPts val="3471"/>
              </a:lnSpc>
              <a:spcBef>
                <a:spcPct val="0"/>
              </a:spcBef>
              <a:buFont typeface="Arial"/>
              <a:buChar char="•"/>
            </a:pPr>
            <a:r>
              <a:rPr lang="en-US" sz="2479" spc="-42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Examining Relationships</a:t>
            </a:r>
          </a:p>
          <a:p>
            <a:pPr marL="535311" lvl="1" indent="-267656" algn="just">
              <a:lnSpc>
                <a:spcPts val="3471"/>
              </a:lnSpc>
              <a:spcBef>
                <a:spcPct val="0"/>
              </a:spcBef>
              <a:buFont typeface="Arial"/>
              <a:buChar char="•"/>
            </a:pPr>
            <a:r>
              <a:rPr lang="en-US" sz="2479" spc="-42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Example:Study Habitsand Academic Performance</a:t>
            </a:r>
          </a:p>
          <a:p>
            <a:pPr algn="just">
              <a:lnSpc>
                <a:spcPts val="2351"/>
              </a:lnSpc>
              <a:spcBef>
                <a:spcPct val="0"/>
              </a:spcBef>
            </a:pPr>
            <a:endParaRPr lang="en-US" sz="2479" spc="-42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697233" y="4902462"/>
            <a:ext cx="3155171" cy="157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4198" spc="-344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Descriptive Research</a:t>
            </a:r>
          </a:p>
          <a:p>
            <a:pPr algn="ctr">
              <a:lnSpc>
                <a:spcPts val="4030"/>
              </a:lnSpc>
            </a:pPr>
            <a:endParaRPr lang="en-US" sz="4198" spc="-344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487559" y="6243267"/>
            <a:ext cx="3573088" cy="1826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0354" lvl="1" indent="-235177" algn="just">
              <a:lnSpc>
                <a:spcPts val="3050"/>
              </a:lnSpc>
              <a:spcBef>
                <a:spcPct val="0"/>
              </a:spcBef>
              <a:buFont typeface="Arial"/>
              <a:buChar char="•"/>
            </a:pPr>
            <a:r>
              <a:rPr lang="en-US" sz="2178" spc="-37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Observing and Describing Behavior</a:t>
            </a:r>
          </a:p>
          <a:p>
            <a:pPr marL="470354" lvl="1" indent="-235177" algn="just">
              <a:lnSpc>
                <a:spcPts val="3050"/>
              </a:lnSpc>
              <a:spcBef>
                <a:spcPct val="0"/>
              </a:spcBef>
              <a:buFont typeface="Arial"/>
              <a:buChar char="•"/>
            </a:pPr>
            <a:r>
              <a:rPr lang="en-US" sz="2178" spc="-37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Example: Case Study on Learning Challenges</a:t>
            </a:r>
          </a:p>
          <a:p>
            <a:pPr algn="just">
              <a:lnSpc>
                <a:spcPts val="2350"/>
              </a:lnSpc>
              <a:spcBef>
                <a:spcPct val="0"/>
              </a:spcBef>
            </a:pPr>
            <a:endParaRPr lang="en-US" sz="2178" spc="-37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7920" y="3952632"/>
            <a:ext cx="4750393" cy="5096690"/>
            <a:chOff x="0" y="0"/>
            <a:chExt cx="1232151" cy="13219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2151" cy="1321973"/>
            </a:xfrm>
            <a:custGeom>
              <a:avLst/>
              <a:gdLst/>
              <a:ahLst/>
              <a:cxnLst/>
              <a:rect l="l" t="t" r="r" b="b"/>
              <a:pathLst>
                <a:path w="1232151" h="1321973">
                  <a:moveTo>
                    <a:pt x="29335" y="0"/>
                  </a:moveTo>
                  <a:lnTo>
                    <a:pt x="1202815" y="0"/>
                  </a:lnTo>
                  <a:cubicBezTo>
                    <a:pt x="1210596" y="0"/>
                    <a:pt x="1218057" y="3091"/>
                    <a:pt x="1223559" y="8592"/>
                  </a:cubicBezTo>
                  <a:cubicBezTo>
                    <a:pt x="1229060" y="14094"/>
                    <a:pt x="1232151" y="21555"/>
                    <a:pt x="1232151" y="29335"/>
                  </a:cubicBezTo>
                  <a:lnTo>
                    <a:pt x="1232151" y="1292638"/>
                  </a:lnTo>
                  <a:cubicBezTo>
                    <a:pt x="1232151" y="1300418"/>
                    <a:pt x="1229060" y="1307879"/>
                    <a:pt x="1223559" y="1313381"/>
                  </a:cubicBezTo>
                  <a:cubicBezTo>
                    <a:pt x="1218057" y="1318882"/>
                    <a:pt x="1210596" y="1321973"/>
                    <a:pt x="1202815" y="1321973"/>
                  </a:cubicBezTo>
                  <a:lnTo>
                    <a:pt x="29335" y="1321973"/>
                  </a:lnTo>
                  <a:cubicBezTo>
                    <a:pt x="21555" y="1321973"/>
                    <a:pt x="14094" y="1318882"/>
                    <a:pt x="8592" y="1313381"/>
                  </a:cubicBezTo>
                  <a:cubicBezTo>
                    <a:pt x="3091" y="1307879"/>
                    <a:pt x="0" y="1300418"/>
                    <a:pt x="0" y="1292638"/>
                  </a:cubicBezTo>
                  <a:lnTo>
                    <a:pt x="0" y="29335"/>
                  </a:lnTo>
                  <a:cubicBezTo>
                    <a:pt x="0" y="21555"/>
                    <a:pt x="3091" y="14094"/>
                    <a:pt x="8592" y="8592"/>
                  </a:cubicBezTo>
                  <a:cubicBezTo>
                    <a:pt x="14094" y="3091"/>
                    <a:pt x="21555" y="0"/>
                    <a:pt x="293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AB9EE2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1232151" cy="1236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69312" y="4003683"/>
            <a:ext cx="4750393" cy="5096690"/>
            <a:chOff x="0" y="0"/>
            <a:chExt cx="1232151" cy="13219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32151" cy="1321973"/>
            </a:xfrm>
            <a:custGeom>
              <a:avLst/>
              <a:gdLst/>
              <a:ahLst/>
              <a:cxnLst/>
              <a:rect l="l" t="t" r="r" b="b"/>
              <a:pathLst>
                <a:path w="1232151" h="1321973">
                  <a:moveTo>
                    <a:pt x="29335" y="0"/>
                  </a:moveTo>
                  <a:lnTo>
                    <a:pt x="1202815" y="0"/>
                  </a:lnTo>
                  <a:cubicBezTo>
                    <a:pt x="1210596" y="0"/>
                    <a:pt x="1218057" y="3091"/>
                    <a:pt x="1223559" y="8592"/>
                  </a:cubicBezTo>
                  <a:cubicBezTo>
                    <a:pt x="1229060" y="14094"/>
                    <a:pt x="1232151" y="21555"/>
                    <a:pt x="1232151" y="29335"/>
                  </a:cubicBezTo>
                  <a:lnTo>
                    <a:pt x="1232151" y="1292638"/>
                  </a:lnTo>
                  <a:cubicBezTo>
                    <a:pt x="1232151" y="1300418"/>
                    <a:pt x="1229060" y="1307879"/>
                    <a:pt x="1223559" y="1313381"/>
                  </a:cubicBezTo>
                  <a:cubicBezTo>
                    <a:pt x="1218057" y="1318882"/>
                    <a:pt x="1210596" y="1321973"/>
                    <a:pt x="1202815" y="1321973"/>
                  </a:cubicBezTo>
                  <a:lnTo>
                    <a:pt x="29335" y="1321973"/>
                  </a:lnTo>
                  <a:cubicBezTo>
                    <a:pt x="21555" y="1321973"/>
                    <a:pt x="14094" y="1318882"/>
                    <a:pt x="8592" y="1313381"/>
                  </a:cubicBezTo>
                  <a:cubicBezTo>
                    <a:pt x="3091" y="1307879"/>
                    <a:pt x="0" y="1300418"/>
                    <a:pt x="0" y="1292638"/>
                  </a:cubicBezTo>
                  <a:lnTo>
                    <a:pt x="0" y="29335"/>
                  </a:lnTo>
                  <a:cubicBezTo>
                    <a:pt x="0" y="21555"/>
                    <a:pt x="3091" y="14094"/>
                    <a:pt x="8592" y="8592"/>
                  </a:cubicBezTo>
                  <a:cubicBezTo>
                    <a:pt x="14094" y="3091"/>
                    <a:pt x="21555" y="0"/>
                    <a:pt x="293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AB9EE2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85725"/>
              <a:ext cx="1232151" cy="1236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899623" y="4003683"/>
            <a:ext cx="4750393" cy="5096690"/>
            <a:chOff x="0" y="0"/>
            <a:chExt cx="1232151" cy="13219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2151" cy="1321973"/>
            </a:xfrm>
            <a:custGeom>
              <a:avLst/>
              <a:gdLst/>
              <a:ahLst/>
              <a:cxnLst/>
              <a:rect l="l" t="t" r="r" b="b"/>
              <a:pathLst>
                <a:path w="1232151" h="1321973">
                  <a:moveTo>
                    <a:pt x="29335" y="0"/>
                  </a:moveTo>
                  <a:lnTo>
                    <a:pt x="1202815" y="0"/>
                  </a:lnTo>
                  <a:cubicBezTo>
                    <a:pt x="1210596" y="0"/>
                    <a:pt x="1218057" y="3091"/>
                    <a:pt x="1223559" y="8592"/>
                  </a:cubicBezTo>
                  <a:cubicBezTo>
                    <a:pt x="1229060" y="14094"/>
                    <a:pt x="1232151" y="21555"/>
                    <a:pt x="1232151" y="29335"/>
                  </a:cubicBezTo>
                  <a:lnTo>
                    <a:pt x="1232151" y="1292638"/>
                  </a:lnTo>
                  <a:cubicBezTo>
                    <a:pt x="1232151" y="1300418"/>
                    <a:pt x="1229060" y="1307879"/>
                    <a:pt x="1223559" y="1313381"/>
                  </a:cubicBezTo>
                  <a:cubicBezTo>
                    <a:pt x="1218057" y="1318882"/>
                    <a:pt x="1210596" y="1321973"/>
                    <a:pt x="1202815" y="1321973"/>
                  </a:cubicBezTo>
                  <a:lnTo>
                    <a:pt x="29335" y="1321973"/>
                  </a:lnTo>
                  <a:cubicBezTo>
                    <a:pt x="21555" y="1321973"/>
                    <a:pt x="14094" y="1318882"/>
                    <a:pt x="8592" y="1313381"/>
                  </a:cubicBezTo>
                  <a:cubicBezTo>
                    <a:pt x="3091" y="1307879"/>
                    <a:pt x="0" y="1300418"/>
                    <a:pt x="0" y="1292638"/>
                  </a:cubicBezTo>
                  <a:lnTo>
                    <a:pt x="0" y="29335"/>
                  </a:lnTo>
                  <a:cubicBezTo>
                    <a:pt x="0" y="21555"/>
                    <a:pt x="3091" y="14094"/>
                    <a:pt x="8592" y="8592"/>
                  </a:cubicBezTo>
                  <a:cubicBezTo>
                    <a:pt x="14094" y="3091"/>
                    <a:pt x="21555" y="0"/>
                    <a:pt x="293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AB9EE2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85725"/>
              <a:ext cx="1232151" cy="1236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899623" y="554167"/>
            <a:ext cx="5704061" cy="3073063"/>
          </a:xfrm>
          <a:custGeom>
            <a:avLst/>
            <a:gdLst/>
            <a:ahLst/>
            <a:cxnLst/>
            <a:rect l="l" t="t" r="r" b="b"/>
            <a:pathLst>
              <a:path w="5704061" h="3073063">
                <a:moveTo>
                  <a:pt x="0" y="0"/>
                </a:moveTo>
                <a:lnTo>
                  <a:pt x="5704060" y="0"/>
                </a:lnTo>
                <a:lnTo>
                  <a:pt x="5704060" y="3073063"/>
                </a:lnTo>
                <a:lnTo>
                  <a:pt x="0" y="3073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20169" y="8658168"/>
            <a:ext cx="2112872" cy="1628832"/>
          </a:xfrm>
          <a:custGeom>
            <a:avLst/>
            <a:gdLst/>
            <a:ahLst/>
            <a:cxnLst/>
            <a:rect l="l" t="t" r="r" b="b"/>
            <a:pathLst>
              <a:path w="2112872" h="1628832">
                <a:moveTo>
                  <a:pt x="0" y="0"/>
                </a:moveTo>
                <a:lnTo>
                  <a:pt x="2112872" y="0"/>
                </a:lnTo>
                <a:lnTo>
                  <a:pt x="2112872" y="1628832"/>
                </a:lnTo>
                <a:lnTo>
                  <a:pt x="0" y="1628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81729" y="-487570"/>
            <a:ext cx="4092356" cy="4114800"/>
          </a:xfrm>
          <a:custGeom>
            <a:avLst/>
            <a:gdLst/>
            <a:ahLst/>
            <a:cxnLst/>
            <a:rect l="l" t="t" r="r" b="b"/>
            <a:pathLst>
              <a:path w="4092356" h="4114800">
                <a:moveTo>
                  <a:pt x="0" y="0"/>
                </a:moveTo>
                <a:lnTo>
                  <a:pt x="4092356" y="0"/>
                </a:lnTo>
                <a:lnTo>
                  <a:pt x="40923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-3470772" y="2233574"/>
            <a:ext cx="18828601" cy="1719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</a:pPr>
            <a:r>
              <a:rPr lang="en-US" sz="6811" spc="-558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Applications of Psychology</a:t>
            </a:r>
          </a:p>
          <a:p>
            <a:pPr algn="ctr">
              <a:lnSpc>
                <a:spcPts val="6538"/>
              </a:lnSpc>
            </a:pPr>
            <a:endParaRPr lang="en-US" sz="6811" spc="-558" dirty="0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433041" y="5715435"/>
            <a:ext cx="3155171" cy="1062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4198" spc="-344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Clinical Psychology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66414" y="5808932"/>
            <a:ext cx="3155171" cy="157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4198" spc="-344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Educational Psychology</a:t>
            </a:r>
          </a:p>
          <a:p>
            <a:pPr algn="ctr">
              <a:lnSpc>
                <a:spcPts val="4030"/>
              </a:lnSpc>
            </a:pPr>
            <a:endParaRPr lang="en-US" sz="4198" spc="-344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700805" y="5553987"/>
            <a:ext cx="3155171" cy="2081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4198" spc="-344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Industrial-Organizational Psychology</a:t>
            </a:r>
          </a:p>
          <a:p>
            <a:pPr algn="ctr">
              <a:lnSpc>
                <a:spcPts val="4030"/>
              </a:lnSpc>
            </a:pPr>
            <a:endParaRPr lang="en-US" sz="4198" spc="-344">
              <a:solidFill>
                <a:srgbClr val="272665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26328" y="1543050"/>
            <a:ext cx="8354890" cy="7200900"/>
          </a:xfrm>
          <a:custGeom>
            <a:avLst/>
            <a:gdLst/>
            <a:ahLst/>
            <a:cxnLst/>
            <a:rect l="l" t="t" r="r" b="b"/>
            <a:pathLst>
              <a:path w="8354890" h="7200900">
                <a:moveTo>
                  <a:pt x="0" y="0"/>
                </a:moveTo>
                <a:lnTo>
                  <a:pt x="8354891" y="0"/>
                </a:lnTo>
                <a:lnTo>
                  <a:pt x="835489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86072" y="4279659"/>
            <a:ext cx="7421378" cy="1232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20"/>
              </a:lnSpc>
            </a:pPr>
            <a:r>
              <a:rPr lang="en-US" sz="9500" spc="-779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9778" y="608013"/>
            <a:ext cx="927649" cy="841375"/>
          </a:xfrm>
          <a:custGeom>
            <a:avLst/>
            <a:gdLst/>
            <a:ahLst/>
            <a:cxnLst/>
            <a:rect l="l" t="t" r="r" b="b"/>
            <a:pathLst>
              <a:path w="927649" h="841375">
                <a:moveTo>
                  <a:pt x="0" y="0"/>
                </a:moveTo>
                <a:lnTo>
                  <a:pt x="927648" y="0"/>
                </a:lnTo>
                <a:lnTo>
                  <a:pt x="927648" y="841374"/>
                </a:lnTo>
                <a:lnTo>
                  <a:pt x="0" y="8413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8069" y="1122363"/>
            <a:ext cx="5831883" cy="8042275"/>
          </a:xfrm>
          <a:custGeom>
            <a:avLst/>
            <a:gdLst/>
            <a:ahLst/>
            <a:cxnLst/>
            <a:rect l="l" t="t" r="r" b="b"/>
            <a:pathLst>
              <a:path w="5831883" h="8042275">
                <a:moveTo>
                  <a:pt x="0" y="0"/>
                </a:moveTo>
                <a:lnTo>
                  <a:pt x="5831883" y="0"/>
                </a:lnTo>
                <a:lnTo>
                  <a:pt x="5831883" y="8042274"/>
                </a:lnTo>
                <a:lnTo>
                  <a:pt x="0" y="80422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09778" y="2498406"/>
            <a:ext cx="7150078" cy="5414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20"/>
              </a:lnSpc>
            </a:pPr>
            <a:r>
              <a:rPr lang="en-US" sz="14500" spc="-1189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Thank you very much!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09778" y="8983330"/>
            <a:ext cx="7773976" cy="28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25"/>
              </a:lnSpc>
              <a:spcBef>
                <a:spcPct val="0"/>
              </a:spcBef>
            </a:pPr>
            <a:r>
              <a:rPr lang="en-US" sz="2500" spc="-205">
                <a:solidFill>
                  <a:srgbClr val="272665"/>
                </a:solidFill>
                <a:latin typeface="Public Sans"/>
                <a:ea typeface="Public Sans"/>
                <a:cs typeface="Public Sans"/>
                <a:sym typeface="Public Sans"/>
              </a:rPr>
              <a:t>Presented by Djeffal Narimene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86</Words>
  <Application>Microsoft Office PowerPoint</Application>
  <PresentationFormat>Personnalisé</PresentationFormat>
  <Paragraphs>24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Calibri</vt:lpstr>
      <vt:lpstr>Canva Sans Bold</vt:lpstr>
      <vt:lpstr>Public Sans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Lilac Illustrated Social Psychology Presentation</dc:title>
  <dc:creator>Nariméne</dc:creator>
  <cp:lastModifiedBy>SBI</cp:lastModifiedBy>
  <cp:revision>2</cp:revision>
  <dcterms:created xsi:type="dcterms:W3CDTF">2006-08-16T00:00:00Z</dcterms:created>
  <dcterms:modified xsi:type="dcterms:W3CDTF">2024-12-13T20:15:41Z</dcterms:modified>
  <dc:identifier>DAF65-H2p5Y</dc:identifier>
</cp:coreProperties>
</file>