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57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C3C2-539B-4BC9-92B4-EFFC1DBCA8CC}" type="datetimeFigureOut">
              <a:rPr lang="fr-FR" smtClean="0"/>
              <a:t>2025-10-22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BED0-D58B-4F9E-9704-4CA166FF0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80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C3C2-539B-4BC9-92B4-EFFC1DBCA8CC}" type="datetimeFigureOut">
              <a:rPr lang="fr-FR" smtClean="0"/>
              <a:t>2025-10-22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BED0-D58B-4F9E-9704-4CA166FF0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646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C3C2-539B-4BC9-92B4-EFFC1DBCA8CC}" type="datetimeFigureOut">
              <a:rPr lang="fr-FR" smtClean="0"/>
              <a:t>2025-10-22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BED0-D58B-4F9E-9704-4CA166FF0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82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C3C2-539B-4BC9-92B4-EFFC1DBCA8CC}" type="datetimeFigureOut">
              <a:rPr lang="fr-FR" smtClean="0"/>
              <a:t>2025-10-22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BED0-D58B-4F9E-9704-4CA166FF0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35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C3C2-539B-4BC9-92B4-EFFC1DBCA8CC}" type="datetimeFigureOut">
              <a:rPr lang="fr-FR" smtClean="0"/>
              <a:t>2025-10-22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BED0-D58B-4F9E-9704-4CA166FF0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4810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C3C2-539B-4BC9-92B4-EFFC1DBCA8CC}" type="datetimeFigureOut">
              <a:rPr lang="fr-FR" smtClean="0"/>
              <a:t>2025-10-22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BED0-D58B-4F9E-9704-4CA166FF0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640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C3C2-539B-4BC9-92B4-EFFC1DBCA8CC}" type="datetimeFigureOut">
              <a:rPr lang="fr-FR" smtClean="0"/>
              <a:t>2025-10-22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BED0-D58B-4F9E-9704-4CA166FF0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14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C3C2-539B-4BC9-92B4-EFFC1DBCA8CC}" type="datetimeFigureOut">
              <a:rPr lang="fr-FR" smtClean="0"/>
              <a:t>2025-10-22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BED0-D58B-4F9E-9704-4CA166FF0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9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C3C2-539B-4BC9-92B4-EFFC1DBCA8CC}" type="datetimeFigureOut">
              <a:rPr lang="fr-FR" smtClean="0"/>
              <a:t>2025-10-22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BED0-D58B-4F9E-9704-4CA166FF0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161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C3C2-539B-4BC9-92B4-EFFC1DBCA8CC}" type="datetimeFigureOut">
              <a:rPr lang="fr-FR" smtClean="0"/>
              <a:t>2025-10-22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BED0-D58B-4F9E-9704-4CA166FF0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4190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C3C2-539B-4BC9-92B4-EFFC1DBCA8CC}" type="datetimeFigureOut">
              <a:rPr lang="fr-FR" smtClean="0"/>
              <a:t>2025-10-22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BED0-D58B-4F9E-9704-4CA166FF0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964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4C3C2-539B-4BC9-92B4-EFFC1DBCA8CC}" type="datetimeFigureOut">
              <a:rPr lang="fr-FR" smtClean="0"/>
              <a:t>2025-10-22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DBED0-D58B-4F9E-9704-4CA166FF0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24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368151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spcBef>
                <a:spcPct val="20000"/>
              </a:spcBef>
            </a:pPr>
            <a:r>
              <a:rPr lang="en-US" sz="3200" b="1" u="sng" dirty="0">
                <a:solidFill>
                  <a:prstClr val="black">
                    <a:tint val="75000"/>
                  </a:prstClr>
                </a:solidFill>
                <a:latin typeface="Times New Roman"/>
                <a:ea typeface="Calibri"/>
                <a:cs typeface="Arial"/>
              </a:rPr>
              <a:t>The branches of anthropology</a:t>
            </a:r>
            <a:r>
              <a:rPr lang="fr-FR" sz="3200" dirty="0">
                <a:solidFill>
                  <a:prstClr val="black">
                    <a:tint val="75000"/>
                  </a:prstClr>
                </a:solidFill>
                <a:ea typeface="Calibri"/>
                <a:cs typeface="Arial"/>
              </a:rPr>
              <a:t/>
            </a:r>
            <a:br>
              <a:rPr lang="fr-FR" sz="3200" dirty="0">
                <a:solidFill>
                  <a:prstClr val="black">
                    <a:tint val="75000"/>
                  </a:prstClr>
                </a:solidFill>
                <a:ea typeface="Calibri"/>
                <a:cs typeface="Arial"/>
              </a:rPr>
            </a:b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1628800"/>
            <a:ext cx="7848872" cy="4010000"/>
          </a:xfrm>
          <a:solidFill>
            <a:schemeClr val="bg2"/>
          </a:solidFill>
        </p:spPr>
        <p:txBody>
          <a:bodyPr>
            <a:normAutofit fontScale="92500"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b="1" u="sng" dirty="0" smtClean="0">
                <a:effectLst/>
                <a:latin typeface="Times New Roman"/>
                <a:ea typeface="Calibri"/>
                <a:cs typeface="Arial"/>
              </a:rPr>
              <a:t>Introduction to Anthropology:</a:t>
            </a: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 Anthropology is the study of humans in all aspects—biological, cultural, social, and linguistic—across time and space; It seeks to understand both the diversity and unity of human life by exploring our evolution, behaviors, societies, and languages.</a:t>
            </a:r>
            <a:endParaRPr lang="fr-FR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dirty="0">
                <a:ea typeface="Calibri"/>
                <a:cs typeface="Times New Roman"/>
              </a:rPr>
              <a:t> </a:t>
            </a:r>
            <a:endParaRPr lang="fr-FR" dirty="0">
              <a:ea typeface="Calibri"/>
              <a:cs typeface="Arial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458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008112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marL="342900" lvl="0" indent="-342900" algn="l">
              <a:lnSpc>
                <a:spcPct val="115000"/>
              </a:lnSpc>
              <a:spcBef>
                <a:spcPts val="1200"/>
              </a:spcBef>
            </a:pPr>
            <a:r>
              <a:rPr lang="en-US" sz="2200" b="1" i="1" dirty="0">
                <a:solidFill>
                  <a:prstClr val="black">
                    <a:tint val="75000"/>
                  </a:prstClr>
                </a:solidFill>
                <a:latin typeface="Times New Roman"/>
                <a:ea typeface="Calibri"/>
                <a:cs typeface="Arial"/>
              </a:rPr>
              <a:t>Physical (Biological) Anthropology:</a:t>
            </a:r>
            <a:r>
              <a:rPr lang="en-US" sz="2200" b="1" dirty="0">
                <a:solidFill>
                  <a:prstClr val="black">
                    <a:tint val="75000"/>
                  </a:prstClr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Times New Roman"/>
                <a:ea typeface="Calibri"/>
                <a:cs typeface="Arial"/>
              </a:rPr>
              <a:t>This branch studies humans as biological beings, It covers human evolution, genetics, biological diversity, primatology, and forensic anthropology.</a:t>
            </a:r>
            <a:r>
              <a:rPr lang="fr-FR" sz="2000" dirty="0">
                <a:solidFill>
                  <a:prstClr val="black">
                    <a:tint val="75000"/>
                  </a:prstClr>
                </a:solidFill>
                <a:ea typeface="Calibri"/>
                <a:cs typeface="Arial"/>
              </a:rPr>
              <a:t/>
            </a:r>
            <a:br>
              <a:rPr lang="fr-FR" sz="2000" dirty="0">
                <a:solidFill>
                  <a:prstClr val="black">
                    <a:tint val="75000"/>
                  </a:prstClr>
                </a:solidFill>
                <a:ea typeface="Calibri"/>
                <a:cs typeface="Arial"/>
              </a:rPr>
            </a:br>
            <a:endParaRPr lang="fr-FR" sz="2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1484784"/>
            <a:ext cx="8424936" cy="4154016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sz="2000" b="1" dirty="0">
                <a:ea typeface="Calibri"/>
                <a:cs typeface="Times New Roman"/>
              </a:rPr>
              <a:t> </a:t>
            </a:r>
            <a:r>
              <a:rPr lang="en-US" sz="2000" b="1" dirty="0" smtClean="0">
                <a:effectLst/>
                <a:latin typeface="Times New Roman"/>
                <a:ea typeface="Calibri"/>
                <a:cs typeface="Arial"/>
              </a:rPr>
              <a:t>Key Thinkers and Their Contributions:</a:t>
            </a:r>
            <a:endParaRPr lang="fr-FR" sz="2000" b="1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sz="1800" dirty="0">
                <a:ea typeface="Calibri"/>
                <a:cs typeface="Times New Roman"/>
              </a:rPr>
              <a:t> </a:t>
            </a:r>
            <a:r>
              <a:rPr lang="fr-FR" sz="1800" b="1" i="1" dirty="0" smtClean="0">
                <a:ea typeface="Calibri"/>
                <a:cs typeface="Times New Roman"/>
              </a:rPr>
              <a:t>- </a:t>
            </a:r>
            <a:r>
              <a:rPr lang="en-US" sz="1800" b="1" i="1" dirty="0" smtClean="0">
                <a:effectLst/>
                <a:latin typeface="Times New Roman"/>
                <a:ea typeface="Calibri"/>
                <a:cs typeface="Arial"/>
              </a:rPr>
              <a:t>Charles Darwin: </a:t>
            </a:r>
            <a:r>
              <a:rPr lang="en-US" sz="1800" dirty="0" smtClean="0">
                <a:effectLst/>
                <a:latin typeface="Times New Roman"/>
                <a:ea typeface="Calibri"/>
                <a:cs typeface="Arial"/>
              </a:rPr>
              <a:t>Proposed the theory of natural selection in </a:t>
            </a:r>
            <a:r>
              <a:rPr lang="en-US" sz="1800" i="1" dirty="0" smtClean="0">
                <a:effectLst/>
                <a:latin typeface="Times New Roman"/>
                <a:ea typeface="Calibri"/>
                <a:cs typeface="Arial"/>
              </a:rPr>
              <a:t>"On the Origin of Species"</a:t>
            </a:r>
            <a:r>
              <a:rPr lang="en-US" sz="1800" dirty="0" smtClean="0">
                <a:effectLst/>
                <a:latin typeface="Times New Roman"/>
                <a:ea typeface="Calibri"/>
                <a:cs typeface="Arial"/>
              </a:rPr>
              <a:t> (1859), laying the groundwork for evolutionary anthropology.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Times New Roman"/>
              <a:buChar char="-"/>
            </a:pPr>
            <a:r>
              <a:rPr lang="en-US" sz="1800" b="1" i="1" dirty="0" smtClean="0">
                <a:effectLst/>
                <a:latin typeface="Times New Roman"/>
                <a:ea typeface="Calibri"/>
                <a:cs typeface="Arial"/>
              </a:rPr>
              <a:t>Franz Boas: </a:t>
            </a:r>
            <a:r>
              <a:rPr lang="en-US" sz="1800" dirty="0" smtClean="0">
                <a:effectLst/>
                <a:latin typeface="Times New Roman"/>
                <a:ea typeface="Calibri"/>
                <a:cs typeface="Arial"/>
              </a:rPr>
              <a:t>Challenged biological determinism; showed how environment and culture influence physical traits; helped found modern anthropology.</a:t>
            </a:r>
            <a:endParaRPr lang="fr-FR" sz="18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sz="1800" dirty="0">
                <a:ea typeface="Calibri"/>
                <a:cs typeface="Times New Roman"/>
              </a:rPr>
              <a:t> </a:t>
            </a:r>
            <a:r>
              <a:rPr lang="en-US" sz="1800" b="1" i="1" dirty="0" smtClean="0">
                <a:effectLst/>
                <a:latin typeface="Times New Roman"/>
                <a:ea typeface="Calibri"/>
                <a:cs typeface="Arial"/>
              </a:rPr>
              <a:t>Richard Leakey: </a:t>
            </a:r>
            <a:r>
              <a:rPr lang="en-US" sz="1800" dirty="0" smtClean="0">
                <a:effectLst/>
                <a:latin typeface="Times New Roman"/>
                <a:ea typeface="Calibri"/>
                <a:cs typeface="Arial"/>
              </a:rPr>
              <a:t>Renowned paleoanthropologist; made major fossil discoveries in East Africa that deepened understanding of human evolution.</a:t>
            </a:r>
            <a:endParaRPr lang="fr-FR" sz="18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sz="1800" dirty="0">
                <a:ea typeface="Calibri"/>
                <a:cs typeface="Times New Roman"/>
              </a:rPr>
              <a:t> </a:t>
            </a:r>
            <a:endParaRPr lang="fr-FR" sz="1800" dirty="0">
              <a:ea typeface="Calibri"/>
              <a:cs typeface="Arial"/>
            </a:endParaRPr>
          </a:p>
          <a:p>
            <a:endParaRPr lang="fr-F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36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368151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200" b="1" dirty="0" smtClean="0">
                <a:effectLst/>
                <a:latin typeface="Times New Roman"/>
                <a:ea typeface="Calibri"/>
                <a:cs typeface="Arial"/>
              </a:rPr>
              <a:t/>
            </a:r>
            <a:br>
              <a:rPr lang="en-US" sz="2200" b="1" dirty="0" smtClean="0">
                <a:effectLst/>
                <a:latin typeface="Times New Roman"/>
                <a:ea typeface="Calibri"/>
                <a:cs typeface="Arial"/>
              </a:rPr>
            </a:br>
            <a:r>
              <a:rPr lang="en-US" sz="2200" b="1" dirty="0">
                <a:latin typeface="Times New Roman"/>
                <a:ea typeface="Calibri"/>
                <a:cs typeface="Arial"/>
              </a:rPr>
              <a:t/>
            </a:r>
            <a:br>
              <a:rPr lang="en-US" sz="2200" b="1" dirty="0">
                <a:latin typeface="Times New Roman"/>
                <a:ea typeface="Calibri"/>
                <a:cs typeface="Arial"/>
              </a:rPr>
            </a:br>
            <a:r>
              <a:rPr lang="en-US" sz="2200" b="1" dirty="0" smtClean="0">
                <a:latin typeface="Times New Roman"/>
                <a:ea typeface="Calibri"/>
                <a:cs typeface="Arial"/>
              </a:rPr>
              <a:t>2- </a:t>
            </a:r>
            <a:r>
              <a:rPr lang="en-US" sz="2200" b="1" dirty="0" smtClean="0">
                <a:effectLst/>
                <a:latin typeface="Times New Roman"/>
                <a:ea typeface="Calibri"/>
                <a:cs typeface="Arial"/>
              </a:rPr>
              <a:t>Cultural Anthropology: </a:t>
            </a:r>
            <a:r>
              <a:rPr lang="en-US" sz="2200" dirty="0" smtClean="0">
                <a:effectLst/>
                <a:latin typeface="Times New Roman"/>
                <a:ea typeface="Calibri"/>
                <a:cs typeface="Arial"/>
              </a:rPr>
              <a:t>Focuses on human cultures; traditions, customs, beliefs, values, and symbolic systems.</a:t>
            </a:r>
            <a:r>
              <a:rPr lang="fr-FR" dirty="0">
                <a:ea typeface="Calibri"/>
                <a:cs typeface="Arial"/>
              </a:rPr>
              <a:t/>
            </a:r>
            <a:br>
              <a:rPr lang="fr-FR" dirty="0">
                <a:ea typeface="Calibri"/>
                <a:cs typeface="Arial"/>
              </a:rPr>
            </a:br>
            <a:r>
              <a:rPr lang="ar-SA" dirty="0">
                <a:ea typeface="Calibri"/>
              </a:rPr>
              <a:t> </a:t>
            </a:r>
            <a:r>
              <a:rPr lang="fr-FR" dirty="0">
                <a:ea typeface="Calibri"/>
                <a:cs typeface="Arial"/>
              </a:rPr>
              <a:t/>
            </a:r>
            <a:br>
              <a:rPr lang="fr-FR" dirty="0">
                <a:ea typeface="Calibri"/>
                <a:cs typeface="Arial"/>
              </a:rPr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1844824"/>
            <a:ext cx="8424936" cy="3793976"/>
          </a:xfrm>
          <a:solidFill>
            <a:schemeClr val="bg2"/>
          </a:solidFill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3800" b="1" dirty="0" smtClean="0">
                <a:effectLst/>
                <a:latin typeface="Times New Roman"/>
                <a:ea typeface="Calibri"/>
                <a:cs typeface="Arial"/>
              </a:rPr>
              <a:t>Key Thinkers and Their Contributions:</a:t>
            </a:r>
            <a:endParaRPr lang="fr-FR" sz="38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sz="3800" dirty="0">
                <a:ea typeface="Calibri"/>
                <a:cs typeface="Times New Roman"/>
              </a:rPr>
              <a:t> </a:t>
            </a:r>
            <a:endParaRPr lang="fr-FR" sz="3800" dirty="0"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Wingdings"/>
              <a:buChar char=""/>
            </a:pPr>
            <a:r>
              <a:rPr lang="en-US" sz="3800" i="1" dirty="0" smtClean="0">
                <a:effectLst/>
                <a:latin typeface="Times New Roman"/>
                <a:ea typeface="Calibri"/>
                <a:cs typeface="Arial"/>
              </a:rPr>
              <a:t>Franz Boas: </a:t>
            </a:r>
            <a:r>
              <a:rPr lang="en-US" sz="3800" dirty="0" smtClean="0">
                <a:effectLst/>
                <a:latin typeface="Times New Roman"/>
                <a:ea typeface="Calibri"/>
                <a:cs typeface="Arial"/>
              </a:rPr>
              <a:t>Father of American cultural anthropology; advocated cultural relativism—the idea that each culture should be understood on its own terms.</a:t>
            </a:r>
            <a:endParaRPr lang="fr-FR" sz="38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sz="3800" dirty="0">
                <a:ea typeface="Calibri"/>
                <a:cs typeface="Times New Roman"/>
              </a:rPr>
              <a:t> </a:t>
            </a:r>
            <a:endParaRPr lang="fr-FR" sz="3800" dirty="0"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Wingdings"/>
              <a:buChar char=""/>
            </a:pPr>
            <a:r>
              <a:rPr lang="en-US" sz="3800" i="1" dirty="0" smtClean="0">
                <a:effectLst/>
                <a:latin typeface="Times New Roman"/>
                <a:ea typeface="Calibri"/>
                <a:cs typeface="Arial"/>
              </a:rPr>
              <a:t>Claude Lévi-Strauss: </a:t>
            </a:r>
            <a:r>
              <a:rPr lang="en-US" sz="3800" dirty="0" smtClean="0">
                <a:effectLst/>
                <a:latin typeface="Times New Roman"/>
                <a:ea typeface="Calibri"/>
                <a:cs typeface="Arial"/>
              </a:rPr>
              <a:t>Developed structuralism in anthropology; argued that universal structures underlie all cultures, especially in myths and kinship.</a:t>
            </a:r>
            <a:endParaRPr lang="fr-FR" sz="38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sz="3800" dirty="0">
                <a:ea typeface="Calibri"/>
                <a:cs typeface="Times New Roman"/>
              </a:rPr>
              <a:t> </a:t>
            </a:r>
            <a:endParaRPr lang="fr-FR" sz="3800" dirty="0"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Wingdings"/>
              <a:buChar char=""/>
            </a:pPr>
            <a:r>
              <a:rPr lang="en-US" sz="3800" b="1" i="1" dirty="0" smtClean="0">
                <a:effectLst/>
                <a:latin typeface="Times New Roman"/>
                <a:ea typeface="Calibri"/>
                <a:cs typeface="Arial"/>
              </a:rPr>
              <a:t>Margaret Mead: </a:t>
            </a:r>
            <a:r>
              <a:rPr lang="en-US" sz="3800" dirty="0" smtClean="0">
                <a:effectLst/>
                <a:latin typeface="Times New Roman"/>
                <a:ea typeface="Calibri"/>
                <a:cs typeface="Arial"/>
              </a:rPr>
              <a:t>Famous for her fieldwork in Samoa and Papua New Guinea; explored how culture shapes adolescence and gender roles.</a:t>
            </a:r>
            <a:endParaRPr lang="fr-FR" sz="38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dirty="0">
                <a:ea typeface="Calibri"/>
                <a:cs typeface="Times New Roman"/>
              </a:rPr>
              <a:t> </a:t>
            </a:r>
            <a:endParaRPr lang="fr-FR" dirty="0">
              <a:ea typeface="Calibri"/>
              <a:cs typeface="Arial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910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656183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 smtClean="0">
                <a:effectLst/>
                <a:latin typeface="Times New Roman"/>
                <a:ea typeface="Calibri"/>
                <a:cs typeface="Arial"/>
              </a:rPr>
              <a:t>Social Anthropology: </a:t>
            </a:r>
            <a:r>
              <a:rPr lang="en-US" sz="2000" dirty="0" smtClean="0">
                <a:effectLst/>
                <a:latin typeface="Times New Roman"/>
                <a:ea typeface="Calibri"/>
                <a:cs typeface="Arial"/>
              </a:rPr>
              <a:t>Often used interchangeably with cultural anthropology, but with a stronger focus on social institutions such as kinship, politics, economy, and religion.</a:t>
            </a:r>
            <a:r>
              <a:rPr lang="fr-FR" sz="2000" dirty="0">
                <a:ea typeface="Calibri"/>
                <a:cs typeface="Arial"/>
              </a:rPr>
              <a:t/>
            </a:r>
            <a:br>
              <a:rPr lang="fr-FR" sz="2000" dirty="0">
                <a:ea typeface="Calibri"/>
                <a:cs typeface="Arial"/>
              </a:rPr>
            </a:br>
            <a:r>
              <a:rPr lang="ar-SA" sz="2000" dirty="0">
                <a:ea typeface="Calibri"/>
              </a:rPr>
              <a:t> </a:t>
            </a:r>
            <a:r>
              <a:rPr lang="fr-FR" sz="2000" dirty="0">
                <a:ea typeface="Calibri"/>
                <a:cs typeface="Arial"/>
              </a:rPr>
              <a:t/>
            </a:r>
            <a:br>
              <a:rPr lang="fr-FR" sz="2000" dirty="0">
                <a:ea typeface="Calibri"/>
                <a:cs typeface="Arial"/>
              </a:rPr>
            </a:b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2132856"/>
            <a:ext cx="8208912" cy="3888432"/>
          </a:xfrm>
          <a:solidFill>
            <a:schemeClr val="bg2"/>
          </a:solidFill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7200" b="1" dirty="0" smtClean="0">
                <a:effectLst/>
                <a:latin typeface="Times New Roman"/>
                <a:ea typeface="Calibri"/>
                <a:cs typeface="+mj-cs"/>
              </a:rPr>
              <a:t>Key Thinkers and Their Contributions:</a:t>
            </a:r>
            <a:endParaRPr lang="fr-FR" sz="7200" dirty="0">
              <a:ea typeface="Calibri"/>
              <a:cs typeface="+mj-cs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sz="5500" dirty="0">
                <a:ea typeface="Calibri"/>
                <a:cs typeface="+mj-cs"/>
              </a:rPr>
              <a:t> </a:t>
            </a:r>
            <a:endParaRPr lang="fr-FR" sz="5500" dirty="0">
              <a:ea typeface="Calibri"/>
              <a:cs typeface="+mj-cs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Times New Roman"/>
              <a:buChar char="-"/>
            </a:pPr>
            <a:r>
              <a:rPr lang="en-US" sz="7200" b="1" i="1" dirty="0" err="1" smtClean="0">
                <a:effectLst/>
                <a:latin typeface="Times New Roman"/>
                <a:ea typeface="Calibri"/>
                <a:cs typeface="+mj-cs"/>
              </a:rPr>
              <a:t>Émile</a:t>
            </a:r>
            <a:r>
              <a:rPr lang="en-US" sz="7200" b="1" i="1" dirty="0" smtClean="0">
                <a:effectLst/>
                <a:latin typeface="Times New Roman"/>
                <a:ea typeface="Calibri"/>
                <a:cs typeface="+mj-cs"/>
              </a:rPr>
              <a:t> Durkheim</a:t>
            </a:r>
            <a:r>
              <a:rPr lang="en-US" sz="7200" dirty="0" smtClean="0">
                <a:effectLst/>
                <a:latin typeface="Times New Roman"/>
                <a:ea typeface="Calibri"/>
                <a:cs typeface="+mj-cs"/>
              </a:rPr>
              <a:t>: Studied social cohesion and the role of religion in society; emphasized the importance of collective consciousness.</a:t>
            </a:r>
            <a:endParaRPr lang="fr-FR" sz="7200" dirty="0">
              <a:ea typeface="Calibri"/>
              <a:cs typeface="+mj-cs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sz="7200" dirty="0">
                <a:ea typeface="Calibri"/>
                <a:cs typeface="+mj-cs"/>
              </a:rPr>
              <a:t> </a:t>
            </a:r>
            <a:endParaRPr lang="fr-FR" sz="7200" dirty="0">
              <a:ea typeface="Calibri"/>
              <a:cs typeface="+mj-cs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Times New Roman"/>
              <a:buChar char="-"/>
            </a:pPr>
            <a:r>
              <a:rPr lang="en-US" sz="7200" b="1" i="1" dirty="0" err="1" smtClean="0">
                <a:effectLst/>
                <a:latin typeface="Times New Roman"/>
                <a:ea typeface="Calibri"/>
                <a:cs typeface="+mj-cs"/>
              </a:rPr>
              <a:t>Bronisław</a:t>
            </a:r>
            <a:r>
              <a:rPr lang="en-US" sz="7200" b="1" i="1" dirty="0" smtClean="0">
                <a:effectLst/>
                <a:latin typeface="Times New Roman"/>
                <a:ea typeface="Calibri"/>
                <a:cs typeface="+mj-cs"/>
              </a:rPr>
              <a:t> Malinowski</a:t>
            </a:r>
            <a:r>
              <a:rPr lang="en-US" sz="7200" dirty="0" smtClean="0">
                <a:effectLst/>
                <a:latin typeface="Times New Roman"/>
                <a:ea typeface="Calibri"/>
                <a:cs typeface="+mj-cs"/>
              </a:rPr>
              <a:t>: Pioneer of participant observation; studied the Kula exchange in the Trobriand Islands and emphasized the functional role of culture.</a:t>
            </a:r>
            <a:endParaRPr lang="fr-FR" sz="7200" dirty="0">
              <a:ea typeface="Calibri"/>
              <a:cs typeface="+mj-cs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sz="7200" dirty="0">
                <a:ea typeface="Calibri"/>
                <a:cs typeface="+mj-cs"/>
              </a:rPr>
              <a:t> </a:t>
            </a:r>
            <a:endParaRPr lang="fr-FR" sz="7200" dirty="0">
              <a:ea typeface="Calibri"/>
              <a:cs typeface="+mj-cs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Times New Roman"/>
              <a:buChar char="-"/>
            </a:pPr>
            <a:r>
              <a:rPr lang="en-US" sz="7200" b="1" i="1" dirty="0" smtClean="0">
                <a:effectLst/>
                <a:latin typeface="Times New Roman"/>
                <a:ea typeface="Calibri"/>
                <a:cs typeface="+mj-cs"/>
              </a:rPr>
              <a:t>E. E. Evans-Pritchard:</a:t>
            </a:r>
            <a:r>
              <a:rPr lang="en-US" sz="7200" dirty="0" smtClean="0">
                <a:effectLst/>
                <a:latin typeface="Times New Roman"/>
                <a:ea typeface="Calibri"/>
                <a:cs typeface="+mj-cs"/>
              </a:rPr>
              <a:t> Known for his ethnographic work in Africa; provided deep insights into the political and religious systems of the Nuer and </a:t>
            </a:r>
            <a:r>
              <a:rPr lang="en-US" sz="7200" dirty="0" err="1" smtClean="0">
                <a:effectLst/>
                <a:latin typeface="Times New Roman"/>
                <a:ea typeface="Calibri"/>
                <a:cs typeface="+mj-cs"/>
              </a:rPr>
              <a:t>Azande</a:t>
            </a:r>
            <a:r>
              <a:rPr lang="en-US" sz="7200" dirty="0" smtClean="0">
                <a:effectLst/>
                <a:latin typeface="Times New Roman"/>
                <a:ea typeface="Calibri"/>
                <a:cs typeface="+mj-cs"/>
              </a:rPr>
              <a:t>.</a:t>
            </a:r>
            <a:endParaRPr lang="fr-FR" sz="7200" dirty="0">
              <a:ea typeface="Calibri"/>
              <a:cs typeface="+mj-cs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sz="5500" dirty="0">
                <a:ea typeface="Calibri"/>
                <a:cs typeface="+mj-cs"/>
              </a:rPr>
              <a:t> </a:t>
            </a:r>
            <a:endParaRPr lang="fr-FR" sz="5500" dirty="0">
              <a:ea typeface="Calibri"/>
              <a:cs typeface="+mj-cs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859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440159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 smtClean="0">
                <a:effectLst/>
                <a:latin typeface="Times New Roman"/>
                <a:ea typeface="Calibri"/>
                <a:cs typeface="Arial"/>
              </a:rPr>
              <a:t>Linguistic </a:t>
            </a:r>
            <a:r>
              <a:rPr lang="en-US" sz="2000" b="1" dirty="0" err="1" smtClean="0">
                <a:effectLst/>
                <a:latin typeface="Times New Roman"/>
                <a:ea typeface="Calibri"/>
                <a:cs typeface="Arial"/>
              </a:rPr>
              <a:t>Anthropology:</a:t>
            </a:r>
            <a:r>
              <a:rPr lang="en-US" sz="2000" dirty="0" err="1" smtClean="0">
                <a:effectLst/>
                <a:latin typeface="Times New Roman"/>
                <a:ea typeface="Calibri"/>
                <a:cs typeface="Arial"/>
              </a:rPr>
              <a:t>Explores</a:t>
            </a:r>
            <a:r>
              <a:rPr lang="en-US" sz="2000" dirty="0" smtClean="0">
                <a:effectLst/>
                <a:latin typeface="Times New Roman"/>
                <a:ea typeface="Calibri"/>
                <a:cs typeface="Arial"/>
              </a:rPr>
              <a:t> the relationship between language and culture—how language reflects and shapes social life.</a:t>
            </a:r>
            <a:r>
              <a:rPr lang="fr-FR" sz="2000" dirty="0">
                <a:ea typeface="Calibri"/>
                <a:cs typeface="Arial"/>
              </a:rPr>
              <a:t/>
            </a:r>
            <a:br>
              <a:rPr lang="fr-FR" sz="2000" dirty="0">
                <a:ea typeface="Calibri"/>
                <a:cs typeface="Arial"/>
              </a:rPr>
            </a:br>
            <a:r>
              <a:rPr lang="ar-SA" sz="2000" dirty="0">
                <a:ea typeface="Calibri"/>
              </a:rPr>
              <a:t> </a:t>
            </a:r>
            <a:r>
              <a:rPr lang="fr-FR" sz="2000" dirty="0">
                <a:ea typeface="Calibri"/>
                <a:cs typeface="Arial"/>
              </a:rPr>
              <a:t/>
            </a:r>
            <a:br>
              <a:rPr lang="fr-FR" sz="2000" dirty="0">
                <a:ea typeface="Calibri"/>
                <a:cs typeface="Arial"/>
              </a:rPr>
            </a:b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2132856"/>
            <a:ext cx="8208912" cy="3505944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2000" b="1" dirty="0" smtClean="0">
                <a:effectLst/>
                <a:latin typeface="Times New Roman"/>
                <a:ea typeface="Calibri"/>
                <a:cs typeface="Arial"/>
              </a:rPr>
              <a:t>Key Thinkers and Their Contributions:</a:t>
            </a:r>
            <a:endParaRPr lang="fr-FR" sz="20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sz="2000" dirty="0">
                <a:ea typeface="Calibri"/>
                <a:cs typeface="Times New Roman"/>
              </a:rPr>
              <a:t> </a:t>
            </a:r>
            <a:endParaRPr lang="fr-FR" sz="2000" dirty="0"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Times New Roman"/>
              <a:buChar char="-"/>
            </a:pPr>
            <a:r>
              <a:rPr lang="en-US" sz="2000" b="1" i="1" dirty="0" smtClean="0">
                <a:effectLst/>
                <a:latin typeface="Times New Roman"/>
                <a:ea typeface="Calibri"/>
                <a:cs typeface="Arial"/>
              </a:rPr>
              <a:t>Edward Sapir &amp; Benjamin Lee Whorf</a:t>
            </a:r>
            <a:r>
              <a:rPr lang="en-US" sz="2000" dirty="0" smtClean="0">
                <a:effectLst/>
                <a:latin typeface="Times New Roman"/>
                <a:ea typeface="Calibri"/>
                <a:cs typeface="Arial"/>
              </a:rPr>
              <a:t>: Developed the “</a:t>
            </a:r>
            <a:r>
              <a:rPr lang="en-US" sz="2000" b="1" i="1" dirty="0" smtClean="0">
                <a:effectLst/>
                <a:latin typeface="Times New Roman"/>
                <a:ea typeface="Calibri"/>
                <a:cs typeface="Arial"/>
              </a:rPr>
              <a:t>Sapir-Whorf Hypothesis</a:t>
            </a:r>
            <a:r>
              <a:rPr lang="en-US" sz="2000" dirty="0" smtClean="0">
                <a:effectLst/>
                <a:latin typeface="Times New Roman"/>
                <a:ea typeface="Calibri"/>
                <a:cs typeface="Arial"/>
              </a:rPr>
              <a:t>”, suggesting that language influences thought and perception of reality.</a:t>
            </a:r>
            <a:endParaRPr lang="fr-FR" sz="20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ar-SA" sz="2000" dirty="0">
                <a:ea typeface="Calibri"/>
                <a:cs typeface="Times New Roman"/>
              </a:rPr>
              <a:t> </a:t>
            </a:r>
            <a:endParaRPr lang="fr-FR" sz="2000" dirty="0"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Times New Roman"/>
              <a:buChar char="-"/>
            </a:pPr>
            <a:r>
              <a:rPr lang="en-US" sz="2000" b="1" i="1" dirty="0" smtClean="0">
                <a:effectLst/>
                <a:latin typeface="Times New Roman"/>
                <a:ea typeface="Calibri"/>
                <a:cs typeface="Arial"/>
              </a:rPr>
              <a:t>Dell </a:t>
            </a:r>
            <a:r>
              <a:rPr lang="en-US" sz="2000" b="1" i="1" dirty="0" err="1" smtClean="0">
                <a:effectLst/>
                <a:latin typeface="Times New Roman"/>
                <a:ea typeface="Calibri"/>
                <a:cs typeface="Arial"/>
              </a:rPr>
              <a:t>Hymes</a:t>
            </a:r>
            <a:r>
              <a:rPr lang="en-US" sz="2000" b="1" i="1" dirty="0" smtClean="0">
                <a:effectLst/>
                <a:latin typeface="Times New Roman"/>
                <a:ea typeface="Calibri"/>
                <a:cs typeface="Arial"/>
              </a:rPr>
              <a:t>:</a:t>
            </a:r>
            <a:r>
              <a:rPr lang="en-US" sz="2000" dirty="0" smtClean="0">
                <a:effectLst/>
                <a:latin typeface="Times New Roman"/>
                <a:ea typeface="Calibri"/>
                <a:cs typeface="Arial"/>
              </a:rPr>
              <a:t>  Founder of the "ethnography of communication"; emphasized the role of context in understanding language use.</a:t>
            </a:r>
            <a:endParaRPr lang="fr-FR" sz="20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ar-SA" sz="2000" dirty="0">
                <a:ea typeface="Calibri"/>
                <a:cs typeface="Times New Roman"/>
              </a:rPr>
              <a:t> </a:t>
            </a:r>
            <a:endParaRPr lang="fr-FR" sz="2000" dirty="0">
              <a:ea typeface="Calibri"/>
              <a:cs typeface="Arial"/>
            </a:endParaRPr>
          </a:p>
          <a:p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60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Archaeological Anthropology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Archaeological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Anthropology**Also known as archaeology, this branch studies past human societies through material remains such as tools, pottery, buildings, and bones. It reconstructs ancient cultures and ways of life.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400" b="1" u="sng" dirty="0" smtClean="0"/>
              <a:t>Key </a:t>
            </a:r>
            <a:r>
              <a:rPr lang="en-US" sz="2400" b="1" u="sng" dirty="0"/>
              <a:t>thinker</a:t>
            </a:r>
            <a:r>
              <a:rPr lang="en-US" sz="2400" b="1" u="sng" dirty="0" smtClean="0"/>
              <a:t>:</a:t>
            </a:r>
          </a:p>
          <a:p>
            <a:pPr algn="just"/>
            <a:r>
              <a:rPr lang="en-US" sz="2400" b="1" dirty="0" smtClean="0"/>
              <a:t>V</a:t>
            </a:r>
            <a:r>
              <a:rPr lang="en-US" sz="2400" b="1" dirty="0"/>
              <a:t>. Gordon </a:t>
            </a:r>
            <a:r>
              <a:rPr lang="en-US" sz="2400" b="1" dirty="0" err="1" smtClean="0"/>
              <a:t>Childe</a:t>
            </a:r>
            <a:r>
              <a:rPr lang="en-US" sz="2400" dirty="0" err="1" smtClean="0"/>
              <a:t>: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coined the term “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Neolithic Revolution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and considered it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greatest turning point in human history**, comparing it to other major revolutions in history (such as the Industrial and Political Revolutions).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22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fr-F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  <a:r>
              <a:rPr lang="fr-F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table </a:t>
            </a:r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223482"/>
              </p:ext>
            </p:extLst>
          </p:nvPr>
        </p:nvGraphicFramePr>
        <p:xfrm>
          <a:off x="467545" y="1772816"/>
          <a:ext cx="8136902" cy="4248474"/>
        </p:xfrm>
        <a:graphic>
          <a:graphicData uri="http://schemas.openxmlformats.org/drawingml/2006/table">
            <a:tbl>
              <a:tblPr firstRow="1" firstCol="1" bandRow="1"/>
              <a:tblGrid>
                <a:gridCol w="2349561"/>
                <a:gridCol w="3074746"/>
                <a:gridCol w="2712595"/>
              </a:tblGrid>
              <a:tr h="531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Branch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Focus Area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Key Thinkers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10621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Biological Anthropology </a:t>
                      </a:r>
                      <a:endParaRPr lang="fr-FR" sz="1400" b="1" i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Calibri"/>
                          <a:cs typeface="Arial"/>
                        </a:rPr>
                        <a:t>Human evolution, physical diversity                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Calibri"/>
                          <a:cs typeface="Arial"/>
                        </a:rPr>
                        <a:t>Darwin, Boas, Leakey                  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21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Cultural Anthropology   </a:t>
                      </a:r>
                      <a:endParaRPr lang="fr-FR" sz="1400" b="1" i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Calibri"/>
                          <a:cs typeface="Arial"/>
                        </a:rPr>
                        <a:t>Beliefs, customs, symbols, traditions       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Calibri"/>
                          <a:cs typeface="Arial"/>
                        </a:rPr>
                        <a:t>Franz Boas, Lévi-Strauss, Margaret Mead              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21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Social Anthropology    </a:t>
                      </a:r>
                      <a:endParaRPr lang="fr-FR" sz="1400" b="1" i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Calibri"/>
                          <a:cs typeface="Arial"/>
                        </a:rPr>
                        <a:t>Social structures, kinship, religion  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Calibri"/>
                          <a:cs typeface="Arial"/>
                        </a:rPr>
                        <a:t>Durkheim, Malinowski, Evans-Pritchard 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Linguistic Anthropology </a:t>
                      </a:r>
                      <a:endParaRPr lang="fr-FR" sz="1400" b="1" i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Calibri"/>
                          <a:cs typeface="Arial"/>
                        </a:rPr>
                        <a:t>Language and its cultural context     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Sapir, Whorf, </a:t>
                      </a:r>
                      <a:r>
                        <a:rPr lang="en-US" sz="1200" dirty="0" err="1">
                          <a:effectLst/>
                          <a:latin typeface="Times New Roman"/>
                          <a:ea typeface="Calibri"/>
                          <a:cs typeface="Arial"/>
                        </a:rPr>
                        <a:t>Hymes</a:t>
                      </a: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               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85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918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285</Words>
  <Application>Microsoft Office PowerPoint</Application>
  <PresentationFormat>Affichage à l'écran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The branches of anthropology </vt:lpstr>
      <vt:lpstr>Physical (Biological) Anthropology: This branch studies humans as biological beings, It covers human evolution, genetics, biological diversity, primatology, and forensic anthropology. </vt:lpstr>
      <vt:lpstr>  2- Cultural Anthropology: Focuses on human cultures; traditions, customs, beliefs, values, and symbolic systems.   </vt:lpstr>
      <vt:lpstr>Social Anthropology: Often used interchangeably with cultural anthropology, but with a stronger focus on social institutions such as kinship, politics, economy, and religion.   </vt:lpstr>
      <vt:lpstr>Linguistic Anthropology:Explores the relationship between language and culture—how language reflects and shapes social life.   </vt:lpstr>
      <vt:lpstr>Archaeological Anthropology</vt:lpstr>
      <vt:lpstr>Summary table </vt:lpstr>
      <vt:lpstr>Présentation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branches of anthropology</dc:title>
  <dc:creator>admin</dc:creator>
  <cp:lastModifiedBy>admin</cp:lastModifiedBy>
  <cp:revision>4</cp:revision>
  <cp:lastPrinted>2025-10-22T18:58:03Z</cp:lastPrinted>
  <dcterms:created xsi:type="dcterms:W3CDTF">2025-10-18T10:15:44Z</dcterms:created>
  <dcterms:modified xsi:type="dcterms:W3CDTF">2025-10-22T22:25:21Z</dcterms:modified>
</cp:coreProperties>
</file>