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1" r:id="rId3"/>
    <p:sldId id="262" r:id="rId4"/>
    <p:sldId id="264" r:id="rId5"/>
    <p:sldId id="263" r:id="rId6"/>
    <p:sldId id="256" r:id="rId7"/>
    <p:sldId id="265"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99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1911C717-DDFD-430F-B6AF-8F22A890251C}" type="datetimeFigureOut">
              <a:rPr lang="fr-FR" smtClean="0"/>
              <a:t>2025-10-07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F524323-4B2C-454D-82D0-AD871CF647DB}" type="slidenum">
              <a:rPr lang="fr-FR" smtClean="0"/>
              <a:t>‹N°›</a:t>
            </a:fld>
            <a:endParaRPr lang="fr-FR"/>
          </a:p>
        </p:txBody>
      </p:sp>
    </p:spTree>
    <p:extLst>
      <p:ext uri="{BB962C8B-B14F-4D97-AF65-F5344CB8AC3E}">
        <p14:creationId xmlns:p14="http://schemas.microsoft.com/office/powerpoint/2010/main" val="2272287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911C717-DDFD-430F-B6AF-8F22A890251C}" type="datetimeFigureOut">
              <a:rPr lang="fr-FR" smtClean="0"/>
              <a:t>2025-10-07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F524323-4B2C-454D-82D0-AD871CF647DB}" type="slidenum">
              <a:rPr lang="fr-FR" smtClean="0"/>
              <a:t>‹N°›</a:t>
            </a:fld>
            <a:endParaRPr lang="fr-FR"/>
          </a:p>
        </p:txBody>
      </p:sp>
    </p:spTree>
    <p:extLst>
      <p:ext uri="{BB962C8B-B14F-4D97-AF65-F5344CB8AC3E}">
        <p14:creationId xmlns:p14="http://schemas.microsoft.com/office/powerpoint/2010/main" val="2601561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911C717-DDFD-430F-B6AF-8F22A890251C}" type="datetimeFigureOut">
              <a:rPr lang="fr-FR" smtClean="0"/>
              <a:t>2025-10-07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F524323-4B2C-454D-82D0-AD871CF647DB}" type="slidenum">
              <a:rPr lang="fr-FR" smtClean="0"/>
              <a:t>‹N°›</a:t>
            </a:fld>
            <a:endParaRPr lang="fr-FR"/>
          </a:p>
        </p:txBody>
      </p:sp>
    </p:spTree>
    <p:extLst>
      <p:ext uri="{BB962C8B-B14F-4D97-AF65-F5344CB8AC3E}">
        <p14:creationId xmlns:p14="http://schemas.microsoft.com/office/powerpoint/2010/main" val="3086409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911C717-DDFD-430F-B6AF-8F22A890251C}" type="datetimeFigureOut">
              <a:rPr lang="fr-FR" smtClean="0"/>
              <a:t>2025-10-07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F524323-4B2C-454D-82D0-AD871CF647DB}" type="slidenum">
              <a:rPr lang="fr-FR" smtClean="0"/>
              <a:t>‹N°›</a:t>
            </a:fld>
            <a:endParaRPr lang="fr-FR"/>
          </a:p>
        </p:txBody>
      </p:sp>
    </p:spTree>
    <p:extLst>
      <p:ext uri="{BB962C8B-B14F-4D97-AF65-F5344CB8AC3E}">
        <p14:creationId xmlns:p14="http://schemas.microsoft.com/office/powerpoint/2010/main" val="771434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1911C717-DDFD-430F-B6AF-8F22A890251C}" type="datetimeFigureOut">
              <a:rPr lang="fr-FR" smtClean="0"/>
              <a:t>2025-10-07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F524323-4B2C-454D-82D0-AD871CF647DB}" type="slidenum">
              <a:rPr lang="fr-FR" smtClean="0"/>
              <a:t>‹N°›</a:t>
            </a:fld>
            <a:endParaRPr lang="fr-FR"/>
          </a:p>
        </p:txBody>
      </p:sp>
    </p:spTree>
    <p:extLst>
      <p:ext uri="{BB962C8B-B14F-4D97-AF65-F5344CB8AC3E}">
        <p14:creationId xmlns:p14="http://schemas.microsoft.com/office/powerpoint/2010/main" val="390728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1911C717-DDFD-430F-B6AF-8F22A890251C}" type="datetimeFigureOut">
              <a:rPr lang="fr-FR" smtClean="0"/>
              <a:t>2025-10-07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F524323-4B2C-454D-82D0-AD871CF647DB}" type="slidenum">
              <a:rPr lang="fr-FR" smtClean="0"/>
              <a:t>‹N°›</a:t>
            </a:fld>
            <a:endParaRPr lang="fr-FR"/>
          </a:p>
        </p:txBody>
      </p:sp>
    </p:spTree>
    <p:extLst>
      <p:ext uri="{BB962C8B-B14F-4D97-AF65-F5344CB8AC3E}">
        <p14:creationId xmlns:p14="http://schemas.microsoft.com/office/powerpoint/2010/main" val="512321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1911C717-DDFD-430F-B6AF-8F22A890251C}" type="datetimeFigureOut">
              <a:rPr lang="fr-FR" smtClean="0"/>
              <a:t>2025-10-07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F524323-4B2C-454D-82D0-AD871CF647DB}" type="slidenum">
              <a:rPr lang="fr-FR" smtClean="0"/>
              <a:t>‹N°›</a:t>
            </a:fld>
            <a:endParaRPr lang="fr-FR"/>
          </a:p>
        </p:txBody>
      </p:sp>
    </p:spTree>
    <p:extLst>
      <p:ext uri="{BB962C8B-B14F-4D97-AF65-F5344CB8AC3E}">
        <p14:creationId xmlns:p14="http://schemas.microsoft.com/office/powerpoint/2010/main" val="29775950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1911C717-DDFD-430F-B6AF-8F22A890251C}" type="datetimeFigureOut">
              <a:rPr lang="fr-FR" smtClean="0"/>
              <a:t>2025-10-07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F524323-4B2C-454D-82D0-AD871CF647DB}" type="slidenum">
              <a:rPr lang="fr-FR" smtClean="0"/>
              <a:t>‹N°›</a:t>
            </a:fld>
            <a:endParaRPr lang="fr-FR"/>
          </a:p>
        </p:txBody>
      </p:sp>
    </p:spTree>
    <p:extLst>
      <p:ext uri="{BB962C8B-B14F-4D97-AF65-F5344CB8AC3E}">
        <p14:creationId xmlns:p14="http://schemas.microsoft.com/office/powerpoint/2010/main" val="2992623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911C717-DDFD-430F-B6AF-8F22A890251C}" type="datetimeFigureOut">
              <a:rPr lang="fr-FR" smtClean="0"/>
              <a:t>2025-10-07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F524323-4B2C-454D-82D0-AD871CF647DB}" type="slidenum">
              <a:rPr lang="fr-FR" smtClean="0"/>
              <a:t>‹N°›</a:t>
            </a:fld>
            <a:endParaRPr lang="fr-FR"/>
          </a:p>
        </p:txBody>
      </p:sp>
    </p:spTree>
    <p:extLst>
      <p:ext uri="{BB962C8B-B14F-4D97-AF65-F5344CB8AC3E}">
        <p14:creationId xmlns:p14="http://schemas.microsoft.com/office/powerpoint/2010/main" val="2876587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1911C717-DDFD-430F-B6AF-8F22A890251C}" type="datetimeFigureOut">
              <a:rPr lang="fr-FR" smtClean="0"/>
              <a:t>2025-10-07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F524323-4B2C-454D-82D0-AD871CF647DB}" type="slidenum">
              <a:rPr lang="fr-FR" smtClean="0"/>
              <a:t>‹N°›</a:t>
            </a:fld>
            <a:endParaRPr lang="fr-FR"/>
          </a:p>
        </p:txBody>
      </p:sp>
    </p:spTree>
    <p:extLst>
      <p:ext uri="{BB962C8B-B14F-4D97-AF65-F5344CB8AC3E}">
        <p14:creationId xmlns:p14="http://schemas.microsoft.com/office/powerpoint/2010/main" val="163132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1911C717-DDFD-430F-B6AF-8F22A890251C}" type="datetimeFigureOut">
              <a:rPr lang="fr-FR" smtClean="0"/>
              <a:t>2025-10-07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F524323-4B2C-454D-82D0-AD871CF647DB}" type="slidenum">
              <a:rPr lang="fr-FR" smtClean="0"/>
              <a:t>‹N°›</a:t>
            </a:fld>
            <a:endParaRPr lang="fr-FR"/>
          </a:p>
        </p:txBody>
      </p:sp>
    </p:spTree>
    <p:extLst>
      <p:ext uri="{BB962C8B-B14F-4D97-AF65-F5344CB8AC3E}">
        <p14:creationId xmlns:p14="http://schemas.microsoft.com/office/powerpoint/2010/main" val="145423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11C717-DDFD-430F-B6AF-8F22A890251C}" type="datetimeFigureOut">
              <a:rPr lang="fr-FR" smtClean="0"/>
              <a:t>2025-10-07</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524323-4B2C-454D-82D0-AD871CF647DB}" type="slidenum">
              <a:rPr lang="fr-FR" smtClean="0"/>
              <a:t>‹N°›</a:t>
            </a:fld>
            <a:endParaRPr lang="fr-FR"/>
          </a:p>
        </p:txBody>
      </p:sp>
    </p:spTree>
    <p:extLst>
      <p:ext uri="{BB962C8B-B14F-4D97-AF65-F5344CB8AC3E}">
        <p14:creationId xmlns:p14="http://schemas.microsoft.com/office/powerpoint/2010/main" val="34551301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8" Type="http://schemas.openxmlformats.org/officeDocument/2006/relationships/hyperlink" Target="https://en.wikipedia.org/wiki/Society" TargetMode="External"/><Relationship Id="rId13" Type="http://schemas.openxmlformats.org/officeDocument/2006/relationships/hyperlink" Target="https://en.wikipedia.org/wiki/Sociocultural_anthropology" TargetMode="External"/><Relationship Id="rId3" Type="http://schemas.openxmlformats.org/officeDocument/2006/relationships/hyperlink" Target="https://pressbooks.nebraska.edu/anth110/chapter/chapter-1/#term_5_764" TargetMode="External"/><Relationship Id="rId7" Type="http://schemas.openxmlformats.org/officeDocument/2006/relationships/hyperlink" Target="https://en.wikipedia.org/wiki/Cultures" TargetMode="External"/><Relationship Id="rId12" Type="http://schemas.openxmlformats.org/officeDocument/2006/relationships/hyperlink" Target="https://en.wikipedia.org/wiki/Cultural_anthropology" TargetMode="External"/><Relationship Id="rId2" Type="http://schemas.openxmlformats.org/officeDocument/2006/relationships/image" Target="../media/image1.jpg"/><Relationship Id="rId1" Type="http://schemas.openxmlformats.org/officeDocument/2006/relationships/slideLayout" Target="../slideLayouts/slideLayout8.xml"/><Relationship Id="rId6" Type="http://schemas.openxmlformats.org/officeDocument/2006/relationships/hyperlink" Target="https://en.wikipedia.org/wiki/Human_biology" TargetMode="External"/><Relationship Id="rId11" Type="http://schemas.openxmlformats.org/officeDocument/2006/relationships/hyperlink" Target="https://en.wikipedia.org/wiki/Social_anthropology" TargetMode="External"/><Relationship Id="rId5" Type="http://schemas.openxmlformats.org/officeDocument/2006/relationships/hyperlink" Target="https://en.wikipedia.org/wiki/Human_behavior" TargetMode="External"/><Relationship Id="rId15" Type="http://schemas.openxmlformats.org/officeDocument/2006/relationships/hyperlink" Target="https://en.wikipedia.org/wiki/Biological_anthropology" TargetMode="External"/><Relationship Id="rId10" Type="http://schemas.openxmlformats.org/officeDocument/2006/relationships/hyperlink" Target="https://en.wikipedia.org/wiki/Homo" TargetMode="External"/><Relationship Id="rId4" Type="http://schemas.openxmlformats.org/officeDocument/2006/relationships/hyperlink" Target="https://en.wikipedia.org/wiki/Science" TargetMode="External"/><Relationship Id="rId9" Type="http://schemas.openxmlformats.org/officeDocument/2006/relationships/hyperlink" Target="https://en.wikipedia.org/wiki/Linguistics" TargetMode="External"/><Relationship Id="rId14" Type="http://schemas.openxmlformats.org/officeDocument/2006/relationships/hyperlink" Target="https://en.wikipedia.org/wiki/Linguistic_anthropology"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674642"/>
          </a:xfrm>
        </p:spPr>
        <p:style>
          <a:lnRef idx="3">
            <a:schemeClr val="lt1"/>
          </a:lnRef>
          <a:fillRef idx="1">
            <a:schemeClr val="accent5"/>
          </a:fillRef>
          <a:effectRef idx="1">
            <a:schemeClr val="accent5"/>
          </a:effectRef>
          <a:fontRef idx="minor">
            <a:schemeClr val="lt1"/>
          </a:fontRef>
        </p:style>
        <p:txBody>
          <a:bodyPr>
            <a:normAutofit fontScale="90000"/>
          </a:bodyPr>
          <a:lstStyle/>
          <a:p>
            <a:r>
              <a:rPr lang="fr-FR" sz="3200" b="1" dirty="0" err="1" smtClean="0">
                <a:solidFill>
                  <a:schemeClr val="tx1"/>
                </a:solidFill>
                <a:latin typeface="Times New Roman" panose="02020603050405020304" pitchFamily="18" charset="0"/>
                <a:cs typeface="Times New Roman" panose="02020603050405020304" pitchFamily="18" charset="0"/>
              </a:rPr>
              <a:t>Badji</a:t>
            </a:r>
            <a:r>
              <a:rPr lang="fr-FR" sz="3200" b="1" dirty="0" smtClean="0">
                <a:solidFill>
                  <a:schemeClr val="tx1"/>
                </a:solidFill>
                <a:latin typeface="Times New Roman" panose="02020603050405020304" pitchFamily="18" charset="0"/>
                <a:cs typeface="Times New Roman" panose="02020603050405020304" pitchFamily="18" charset="0"/>
              </a:rPr>
              <a:t>-Mokhtar Annaba </a:t>
            </a:r>
            <a:r>
              <a:rPr lang="fr-FR" sz="3200" b="1" dirty="0" err="1" smtClean="0">
                <a:solidFill>
                  <a:schemeClr val="tx1"/>
                </a:solidFill>
                <a:latin typeface="Times New Roman" panose="02020603050405020304" pitchFamily="18" charset="0"/>
                <a:cs typeface="Times New Roman" panose="02020603050405020304" pitchFamily="18" charset="0"/>
              </a:rPr>
              <a:t>university</a:t>
            </a:r>
            <a:r>
              <a:rPr lang="fr-FR" sz="3200" b="1" dirty="0" smtClean="0">
                <a:solidFill>
                  <a:schemeClr val="tx1"/>
                </a:solidFill>
                <a:latin typeface="Times New Roman" panose="02020603050405020304" pitchFamily="18" charset="0"/>
                <a:cs typeface="Times New Roman" panose="02020603050405020304" pitchFamily="18" charset="0"/>
              </a:rPr>
              <a:t/>
            </a:r>
            <a:br>
              <a:rPr lang="fr-FR" sz="3200" b="1" dirty="0" smtClean="0">
                <a:solidFill>
                  <a:schemeClr val="tx1"/>
                </a:solidFill>
                <a:latin typeface="Times New Roman" panose="02020603050405020304" pitchFamily="18" charset="0"/>
                <a:cs typeface="Times New Roman" panose="02020603050405020304" pitchFamily="18" charset="0"/>
              </a:rPr>
            </a:br>
            <a:r>
              <a:rPr lang="fr-FR" sz="3200" b="1" dirty="0">
                <a:solidFill>
                  <a:schemeClr val="tx1"/>
                </a:solidFill>
                <a:latin typeface="Times New Roman" panose="02020603050405020304" pitchFamily="18" charset="0"/>
                <a:cs typeface="Times New Roman" panose="02020603050405020304" pitchFamily="18" charset="0"/>
              </a:rPr>
              <a:t/>
            </a:r>
            <a:br>
              <a:rPr lang="fr-FR" sz="3200" b="1" dirty="0">
                <a:solidFill>
                  <a:schemeClr val="tx1"/>
                </a:solidFill>
                <a:latin typeface="Times New Roman" panose="02020603050405020304" pitchFamily="18" charset="0"/>
                <a:cs typeface="Times New Roman" panose="02020603050405020304" pitchFamily="18" charset="0"/>
              </a:rPr>
            </a:br>
            <a:r>
              <a:rPr lang="fr-FR" sz="3200" b="1" dirty="0" smtClean="0">
                <a:solidFill>
                  <a:schemeClr val="tx1"/>
                </a:solidFill>
                <a:latin typeface="Times New Roman" panose="02020603050405020304" pitchFamily="18" charset="0"/>
                <a:cs typeface="Times New Roman" panose="02020603050405020304" pitchFamily="18" charset="0"/>
              </a:rPr>
              <a:t/>
            </a:r>
            <a:br>
              <a:rPr lang="fr-FR" sz="3200" b="1" dirty="0" smtClean="0">
                <a:solidFill>
                  <a:schemeClr val="tx1"/>
                </a:solidFill>
                <a:latin typeface="Times New Roman" panose="02020603050405020304" pitchFamily="18" charset="0"/>
                <a:cs typeface="Times New Roman" panose="02020603050405020304" pitchFamily="18" charset="0"/>
              </a:rPr>
            </a:br>
            <a:r>
              <a:rPr lang="fr-FR" sz="3200" b="1" dirty="0" smtClean="0">
                <a:solidFill>
                  <a:schemeClr val="tx1"/>
                </a:solidFill>
                <a:latin typeface="Times New Roman" panose="02020603050405020304" pitchFamily="18" charset="0"/>
                <a:cs typeface="Times New Roman" panose="02020603050405020304" pitchFamily="18" charset="0"/>
              </a:rPr>
              <a:t>Introduction in </a:t>
            </a:r>
            <a:r>
              <a:rPr lang="fr-FR" sz="3200" b="1" dirty="0" err="1" smtClean="0">
                <a:solidFill>
                  <a:schemeClr val="tx1"/>
                </a:solidFill>
                <a:latin typeface="Times New Roman" panose="02020603050405020304" pitchFamily="18" charset="0"/>
                <a:cs typeface="Times New Roman" panose="02020603050405020304" pitchFamily="18" charset="0"/>
              </a:rPr>
              <a:t>Anthropology</a:t>
            </a:r>
            <a:r>
              <a:rPr lang="fr-FR" sz="3200" b="1" dirty="0" smtClean="0">
                <a:solidFill>
                  <a:schemeClr val="tx1"/>
                </a:solidFill>
                <a:latin typeface="Times New Roman" panose="02020603050405020304" pitchFamily="18" charset="0"/>
                <a:cs typeface="Times New Roman" panose="02020603050405020304" pitchFamily="18" charset="0"/>
              </a:rPr>
              <a:t/>
            </a:r>
            <a:br>
              <a:rPr lang="fr-FR" sz="3200" b="1" dirty="0" smtClean="0">
                <a:solidFill>
                  <a:schemeClr val="tx1"/>
                </a:solidFill>
                <a:latin typeface="Times New Roman" panose="02020603050405020304" pitchFamily="18" charset="0"/>
                <a:cs typeface="Times New Roman" panose="02020603050405020304" pitchFamily="18" charset="0"/>
              </a:rPr>
            </a:br>
            <a:r>
              <a:rPr lang="fr-FR" sz="3200" b="1" dirty="0">
                <a:solidFill>
                  <a:schemeClr val="tx1"/>
                </a:solidFill>
                <a:latin typeface="Times New Roman" panose="02020603050405020304" pitchFamily="18" charset="0"/>
                <a:cs typeface="Times New Roman" panose="02020603050405020304" pitchFamily="18" charset="0"/>
              </a:rPr>
              <a:t/>
            </a:r>
            <a:br>
              <a:rPr lang="fr-FR" sz="3200" b="1" dirty="0">
                <a:solidFill>
                  <a:schemeClr val="tx1"/>
                </a:solidFill>
                <a:latin typeface="Times New Roman" panose="02020603050405020304" pitchFamily="18" charset="0"/>
                <a:cs typeface="Times New Roman" panose="02020603050405020304" pitchFamily="18" charset="0"/>
              </a:rPr>
            </a:br>
            <a:r>
              <a:rPr lang="fr-FR" sz="3200" b="1" dirty="0" smtClean="0">
                <a:solidFill>
                  <a:schemeClr val="tx1"/>
                </a:solidFill>
                <a:latin typeface="Times New Roman" panose="02020603050405020304" pitchFamily="18" charset="0"/>
                <a:cs typeface="Times New Roman" panose="02020603050405020304" pitchFamily="18" charset="0"/>
              </a:rPr>
              <a:t/>
            </a:r>
            <a:br>
              <a:rPr lang="fr-FR" sz="3200" b="1" dirty="0" smtClean="0">
                <a:solidFill>
                  <a:schemeClr val="tx1"/>
                </a:solidFill>
                <a:latin typeface="Times New Roman" panose="02020603050405020304" pitchFamily="18" charset="0"/>
                <a:cs typeface="Times New Roman" panose="02020603050405020304" pitchFamily="18" charset="0"/>
              </a:rPr>
            </a:br>
            <a:r>
              <a:rPr lang="fr-FR" sz="3200" b="1" dirty="0">
                <a:solidFill>
                  <a:schemeClr val="tx1"/>
                </a:solidFill>
                <a:latin typeface="Times New Roman" panose="02020603050405020304" pitchFamily="18" charset="0"/>
                <a:cs typeface="Times New Roman" panose="02020603050405020304" pitchFamily="18" charset="0"/>
              </a:rPr>
              <a:t/>
            </a:r>
            <a:br>
              <a:rPr lang="fr-FR" sz="3200" b="1" dirty="0">
                <a:solidFill>
                  <a:schemeClr val="tx1"/>
                </a:solidFill>
                <a:latin typeface="Times New Roman" panose="02020603050405020304" pitchFamily="18" charset="0"/>
                <a:cs typeface="Times New Roman" panose="02020603050405020304" pitchFamily="18" charset="0"/>
              </a:rPr>
            </a:br>
            <a:r>
              <a:rPr lang="fr-FR" sz="3200" b="1" dirty="0" err="1" smtClean="0">
                <a:solidFill>
                  <a:schemeClr val="tx1"/>
                </a:solidFill>
                <a:latin typeface="Times New Roman" panose="02020603050405020304" pitchFamily="18" charset="0"/>
                <a:cs typeface="Times New Roman" panose="02020603050405020304" pitchFamily="18" charset="0"/>
              </a:rPr>
              <a:t>phd</a:t>
            </a:r>
            <a:r>
              <a:rPr lang="fr-FR" sz="3200" b="1" dirty="0" smtClean="0">
                <a:solidFill>
                  <a:schemeClr val="tx1"/>
                </a:solidFill>
                <a:latin typeface="Times New Roman" panose="02020603050405020304" pitchFamily="18" charset="0"/>
                <a:cs typeface="Times New Roman" panose="02020603050405020304" pitchFamily="18" charset="0"/>
              </a:rPr>
              <a:t> </a:t>
            </a:r>
            <a:r>
              <a:rPr lang="fr-FR" sz="3200" b="1" dirty="0">
                <a:solidFill>
                  <a:schemeClr val="tx1"/>
                </a:solidFill>
                <a:latin typeface="Times New Roman" panose="02020603050405020304" pitchFamily="18" charset="0"/>
                <a:cs typeface="Times New Roman" panose="02020603050405020304" pitchFamily="18" charset="0"/>
              </a:rPr>
              <a:t>:</a:t>
            </a:r>
            <a:r>
              <a:rPr lang="fr-FR" sz="3200" b="1" dirty="0" smtClean="0">
                <a:solidFill>
                  <a:schemeClr val="tx1"/>
                </a:solidFill>
                <a:latin typeface="Times New Roman" panose="02020603050405020304" pitchFamily="18" charset="0"/>
                <a:cs typeface="Times New Roman" panose="02020603050405020304" pitchFamily="18" charset="0"/>
              </a:rPr>
              <a:t>Atika </a:t>
            </a:r>
            <a:r>
              <a:rPr lang="fr-FR" sz="3200" b="1" dirty="0" err="1" smtClean="0">
                <a:solidFill>
                  <a:schemeClr val="tx1"/>
                </a:solidFill>
                <a:latin typeface="Times New Roman" panose="02020603050405020304" pitchFamily="18" charset="0"/>
                <a:cs typeface="Times New Roman" panose="02020603050405020304" pitchFamily="18" charset="0"/>
              </a:rPr>
              <a:t>Oukil</a:t>
            </a:r>
            <a:r>
              <a:rPr lang="fr-FR" sz="3200" b="1" dirty="0" smtClean="0">
                <a:solidFill>
                  <a:schemeClr val="tx1"/>
                </a:solidFill>
                <a:latin typeface="Times New Roman" panose="02020603050405020304" pitchFamily="18" charset="0"/>
                <a:cs typeface="Times New Roman" panose="02020603050405020304" pitchFamily="18" charset="0"/>
              </a:rPr>
              <a:t> </a:t>
            </a:r>
            <a:br>
              <a:rPr lang="fr-FR" sz="3200" b="1" dirty="0" smtClean="0">
                <a:solidFill>
                  <a:schemeClr val="tx1"/>
                </a:solidFill>
                <a:latin typeface="Times New Roman" panose="02020603050405020304" pitchFamily="18" charset="0"/>
                <a:cs typeface="Times New Roman" panose="02020603050405020304" pitchFamily="18" charset="0"/>
              </a:rPr>
            </a:br>
            <a:r>
              <a:rPr lang="fr-FR" sz="3200" b="1" dirty="0">
                <a:solidFill>
                  <a:schemeClr val="tx1"/>
                </a:solidFill>
                <a:latin typeface="Times New Roman" panose="02020603050405020304" pitchFamily="18" charset="0"/>
                <a:cs typeface="Times New Roman" panose="02020603050405020304" pitchFamily="18" charset="0"/>
              </a:rPr>
              <a:t/>
            </a:r>
            <a:br>
              <a:rPr lang="fr-FR" sz="3200" b="1" dirty="0">
                <a:solidFill>
                  <a:schemeClr val="tx1"/>
                </a:solidFill>
                <a:latin typeface="Times New Roman" panose="02020603050405020304" pitchFamily="18" charset="0"/>
                <a:cs typeface="Times New Roman" panose="02020603050405020304" pitchFamily="18" charset="0"/>
              </a:rPr>
            </a:br>
            <a:r>
              <a:rPr lang="fr-FR" sz="3200" b="1" dirty="0" smtClean="0">
                <a:solidFill>
                  <a:schemeClr val="tx1"/>
                </a:solidFill>
                <a:latin typeface="Times New Roman" panose="02020603050405020304" pitchFamily="18" charset="0"/>
                <a:cs typeface="Times New Roman" panose="02020603050405020304" pitchFamily="18" charset="0"/>
              </a:rPr>
              <a:t/>
            </a:r>
            <a:br>
              <a:rPr lang="fr-FR" sz="3200" b="1" dirty="0" smtClean="0">
                <a:solidFill>
                  <a:schemeClr val="tx1"/>
                </a:solidFill>
                <a:latin typeface="Times New Roman" panose="02020603050405020304" pitchFamily="18" charset="0"/>
                <a:cs typeface="Times New Roman" panose="02020603050405020304" pitchFamily="18" charset="0"/>
              </a:rPr>
            </a:br>
            <a:r>
              <a:rPr lang="fr-FR" sz="3200" b="1" dirty="0">
                <a:solidFill>
                  <a:schemeClr val="tx1"/>
                </a:solidFill>
                <a:latin typeface="Times New Roman" panose="02020603050405020304" pitchFamily="18" charset="0"/>
                <a:cs typeface="Times New Roman" panose="02020603050405020304" pitchFamily="18" charset="0"/>
              </a:rPr>
              <a:t/>
            </a:r>
            <a:br>
              <a:rPr lang="fr-FR" sz="3200" b="1" dirty="0">
                <a:solidFill>
                  <a:schemeClr val="tx1"/>
                </a:solidFill>
                <a:latin typeface="Times New Roman" panose="02020603050405020304" pitchFamily="18" charset="0"/>
                <a:cs typeface="Times New Roman" panose="02020603050405020304" pitchFamily="18" charset="0"/>
              </a:rPr>
            </a:br>
            <a:r>
              <a:rPr lang="fr-FR" sz="3200" b="1" dirty="0" smtClean="0">
                <a:solidFill>
                  <a:schemeClr val="tx1"/>
                </a:solidFill>
                <a:latin typeface="Times New Roman" panose="02020603050405020304" pitchFamily="18" charset="0"/>
                <a:cs typeface="Times New Roman" panose="02020603050405020304" pitchFamily="18" charset="0"/>
              </a:rPr>
              <a:t/>
            </a:r>
            <a:br>
              <a:rPr lang="fr-FR" sz="3200" b="1" dirty="0" smtClean="0">
                <a:solidFill>
                  <a:schemeClr val="tx1"/>
                </a:solidFill>
                <a:latin typeface="Times New Roman" panose="02020603050405020304" pitchFamily="18" charset="0"/>
                <a:cs typeface="Times New Roman" panose="02020603050405020304" pitchFamily="18" charset="0"/>
              </a:rPr>
            </a:br>
            <a:r>
              <a:rPr lang="fr-FR" sz="3200" b="1" dirty="0" smtClean="0">
                <a:solidFill>
                  <a:schemeClr val="tx1"/>
                </a:solidFill>
                <a:latin typeface="Times New Roman" panose="02020603050405020304" pitchFamily="18" charset="0"/>
                <a:cs typeface="Times New Roman" panose="02020603050405020304" pitchFamily="18" charset="0"/>
              </a:rPr>
              <a:t>2025-2026</a:t>
            </a:r>
            <a:r>
              <a:rPr lang="fr-FR" sz="2000" dirty="0" smtClean="0">
                <a:latin typeface="Times New Roman" panose="02020603050405020304" pitchFamily="18" charset="0"/>
                <a:cs typeface="Times New Roman" panose="02020603050405020304" pitchFamily="18" charset="0"/>
              </a:rPr>
              <a:t/>
            </a:r>
            <a:br>
              <a:rPr lang="fr-FR" sz="2000" dirty="0" smtClean="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
            </a:r>
            <a:br>
              <a:rPr lang="fr-FR" sz="2000" dirty="0">
                <a:latin typeface="Times New Roman" panose="02020603050405020304" pitchFamily="18" charset="0"/>
                <a:cs typeface="Times New Roman" panose="02020603050405020304" pitchFamily="18" charset="0"/>
              </a:rPr>
            </a:br>
            <a:r>
              <a:rPr lang="fr-FR" sz="2000" dirty="0" smtClean="0">
                <a:latin typeface="Times New Roman" panose="02020603050405020304" pitchFamily="18" charset="0"/>
                <a:cs typeface="Times New Roman" panose="02020603050405020304" pitchFamily="18" charset="0"/>
              </a:rPr>
              <a:t/>
            </a:r>
            <a:br>
              <a:rPr lang="fr-FR" sz="2000" dirty="0" smtClean="0">
                <a:latin typeface="Times New Roman" panose="02020603050405020304" pitchFamily="18" charset="0"/>
                <a:cs typeface="Times New Roman" panose="02020603050405020304" pitchFamily="18" charset="0"/>
              </a:rPr>
            </a:br>
            <a:endParaRPr lang="fr-F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49146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4042792" cy="1162050"/>
          </a:xfrm>
        </p:spPr>
        <p:txBody>
          <a:bodyPr>
            <a:normAutofit/>
          </a:bodyPr>
          <a:lstStyle/>
          <a:p>
            <a:pPr algn="ctr"/>
            <a:r>
              <a:rPr lang="fr-FR" sz="3200" dirty="0" err="1" smtClean="0">
                <a:solidFill>
                  <a:srgbClr val="FF0000"/>
                </a:solidFill>
                <a:latin typeface="Times New Roman" panose="02020603050405020304" pitchFamily="18" charset="0"/>
                <a:cs typeface="Times New Roman" panose="02020603050405020304" pitchFamily="18" charset="0"/>
              </a:rPr>
              <a:t>Definition</a:t>
            </a:r>
            <a:r>
              <a:rPr lang="fr-FR" sz="3200" dirty="0" smtClean="0">
                <a:solidFill>
                  <a:srgbClr val="FF0000"/>
                </a:solidFill>
                <a:latin typeface="Times New Roman" panose="02020603050405020304" pitchFamily="18" charset="0"/>
                <a:cs typeface="Times New Roman" panose="02020603050405020304" pitchFamily="18" charset="0"/>
              </a:rPr>
              <a:t> </a:t>
            </a:r>
            <a:r>
              <a:rPr lang="fr-FR" sz="3200" dirty="0" err="1" smtClean="0">
                <a:solidFill>
                  <a:srgbClr val="FF0000"/>
                </a:solidFill>
                <a:latin typeface="Times New Roman" panose="02020603050405020304" pitchFamily="18" charset="0"/>
                <a:cs typeface="Times New Roman" panose="02020603050405020304" pitchFamily="18" charset="0"/>
              </a:rPr>
              <a:t>from</a:t>
            </a:r>
            <a:r>
              <a:rPr lang="fr-FR" sz="3200" dirty="0" smtClean="0">
                <a:solidFill>
                  <a:srgbClr val="FF0000"/>
                </a:solidFill>
                <a:latin typeface="Times New Roman" panose="02020603050405020304" pitchFamily="18" charset="0"/>
                <a:cs typeface="Times New Roman" panose="02020603050405020304" pitchFamily="18" charset="0"/>
              </a:rPr>
              <a:t> </a:t>
            </a:r>
            <a:r>
              <a:rPr lang="fr-FR" sz="3200" dirty="0" err="1" smtClean="0">
                <a:solidFill>
                  <a:srgbClr val="FF0000"/>
                </a:solidFill>
                <a:latin typeface="Times New Roman" panose="02020603050405020304" pitchFamily="18" charset="0"/>
                <a:cs typeface="Times New Roman" panose="02020603050405020304" pitchFamily="18" charset="0"/>
              </a:rPr>
              <a:t>Anthropology</a:t>
            </a:r>
            <a:endParaRPr lang="fr-FR" sz="3200" dirty="0">
              <a:solidFill>
                <a:srgbClr val="FF0000"/>
              </a:solidFill>
              <a:latin typeface="Times New Roman" panose="02020603050405020304" pitchFamily="18" charset="0"/>
              <a:cs typeface="Times New Roman" panose="02020603050405020304" pitchFamily="18" charset="0"/>
            </a:endParaRPr>
          </a:p>
        </p:txBody>
      </p:sp>
      <p:pic>
        <p:nvPicPr>
          <p:cNvPr id="5" name="Espace réservé du contenu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004048" y="1340768"/>
            <a:ext cx="3456384" cy="4608512"/>
          </a:xfrm>
        </p:spPr>
      </p:pic>
      <p:sp>
        <p:nvSpPr>
          <p:cNvPr id="4" name="Espace réservé du texte 3"/>
          <p:cNvSpPr>
            <a:spLocks noGrp="1"/>
          </p:cNvSpPr>
          <p:nvPr>
            <p:ph type="body" sz="half" idx="2"/>
          </p:nvPr>
        </p:nvSpPr>
        <p:spPr>
          <a:xfrm>
            <a:off x="457200" y="1435100"/>
            <a:ext cx="4114800" cy="4691063"/>
          </a:xfrm>
          <a:solidFill>
            <a:schemeClr val="bg2"/>
          </a:solidFill>
        </p:spPr>
        <p:txBody>
          <a:bodyPr>
            <a:normAutofit fontScale="77500" lnSpcReduction="20000"/>
          </a:bodyPr>
          <a:lstStyle/>
          <a:p>
            <a:r>
              <a:rPr lang="en-US" sz="2000" b="1" dirty="0">
                <a:hlinkClick r:id="rId3"/>
              </a:rPr>
              <a:t>Anthropology</a:t>
            </a:r>
            <a:r>
              <a:rPr lang="en-US" sz="2000" dirty="0"/>
              <a:t> is the study of humans and human societies in all aspects of what it means to be human, in all times and all </a:t>
            </a:r>
            <a:r>
              <a:rPr lang="en-US" sz="2000" dirty="0" smtClean="0"/>
              <a:t>places.</a:t>
            </a:r>
          </a:p>
          <a:p>
            <a:pPr algn="justLow">
              <a:lnSpc>
                <a:spcPct val="115000"/>
              </a:lnSpc>
              <a:spcBef>
                <a:spcPts val="1200"/>
              </a:spcBef>
              <a:spcAft>
                <a:spcPts val="1000"/>
              </a:spcAft>
            </a:pPr>
            <a:r>
              <a:rPr lang="en-US" sz="2000" b="1" i="1" dirty="0" smtClean="0">
                <a:effectLst/>
                <a:latin typeface="Simplified Arabic"/>
                <a:ea typeface="Calibri"/>
                <a:cs typeface="Arial"/>
              </a:rPr>
              <a:t>Anthropology</a:t>
            </a:r>
            <a:r>
              <a:rPr lang="en-US" sz="2000" i="1" dirty="0" smtClean="0">
                <a:effectLst/>
                <a:latin typeface="Simplified Arabic"/>
                <a:ea typeface="Calibri"/>
                <a:cs typeface="Arial"/>
              </a:rPr>
              <a:t> is the </a:t>
            </a:r>
            <a:r>
              <a:rPr lang="en-US" sz="2000" i="1" u="none" strike="noStrike" dirty="0" smtClean="0">
                <a:solidFill>
                  <a:srgbClr val="0000FF"/>
                </a:solidFill>
                <a:effectLst/>
                <a:latin typeface="Simplified Arabic"/>
                <a:ea typeface="Calibri"/>
                <a:cs typeface="Arial"/>
                <a:hlinkClick r:id="rId4" tooltip="Science"/>
              </a:rPr>
              <a:t>scientific study</a:t>
            </a:r>
            <a:r>
              <a:rPr lang="en-US" sz="2000" i="1" dirty="0" smtClean="0">
                <a:effectLst/>
                <a:latin typeface="Simplified Arabic"/>
                <a:ea typeface="Calibri"/>
                <a:cs typeface="Arial"/>
              </a:rPr>
              <a:t> of humanity, concerned with </a:t>
            </a:r>
            <a:r>
              <a:rPr lang="en-US" sz="2000" i="1" u="none" strike="noStrike" dirty="0" smtClean="0">
                <a:solidFill>
                  <a:srgbClr val="0000FF"/>
                </a:solidFill>
                <a:effectLst/>
                <a:latin typeface="Simplified Arabic"/>
                <a:ea typeface="Calibri"/>
                <a:cs typeface="Arial"/>
                <a:hlinkClick r:id="rId5" tooltip="Human behavior"/>
              </a:rPr>
              <a:t>human behavior</a:t>
            </a:r>
            <a:r>
              <a:rPr lang="en-US" sz="2000" i="1" dirty="0" smtClean="0">
                <a:effectLst/>
                <a:latin typeface="Simplified Arabic"/>
                <a:ea typeface="Calibri"/>
                <a:cs typeface="Arial"/>
              </a:rPr>
              <a:t>, </a:t>
            </a:r>
            <a:r>
              <a:rPr lang="en-US" sz="2000" i="1" u="none" strike="noStrike" dirty="0" smtClean="0">
                <a:solidFill>
                  <a:srgbClr val="0000FF"/>
                </a:solidFill>
                <a:effectLst/>
                <a:latin typeface="Simplified Arabic"/>
                <a:ea typeface="Calibri"/>
                <a:cs typeface="Arial"/>
                <a:hlinkClick r:id="rId6" tooltip="Human biology"/>
              </a:rPr>
              <a:t>human biology</a:t>
            </a:r>
            <a:r>
              <a:rPr lang="en-US" sz="2000" i="1" dirty="0" smtClean="0">
                <a:effectLst/>
                <a:latin typeface="Simplified Arabic"/>
                <a:ea typeface="Calibri"/>
                <a:cs typeface="Arial"/>
              </a:rPr>
              <a:t>, </a:t>
            </a:r>
            <a:r>
              <a:rPr lang="en-US" sz="2000" i="1" u="none" strike="noStrike" dirty="0" smtClean="0">
                <a:solidFill>
                  <a:srgbClr val="0000FF"/>
                </a:solidFill>
                <a:effectLst/>
                <a:latin typeface="Simplified Arabic"/>
                <a:ea typeface="Calibri"/>
                <a:cs typeface="Arial"/>
                <a:hlinkClick r:id="rId7" tooltip="Cultures"/>
              </a:rPr>
              <a:t>cultures</a:t>
            </a:r>
            <a:r>
              <a:rPr lang="en-US" sz="2000" i="1" dirty="0" smtClean="0">
                <a:effectLst/>
                <a:latin typeface="Simplified Arabic"/>
                <a:ea typeface="Calibri"/>
                <a:cs typeface="Arial"/>
              </a:rPr>
              <a:t>, </a:t>
            </a:r>
            <a:r>
              <a:rPr lang="en-US" sz="2000" i="1" u="none" strike="noStrike" dirty="0" smtClean="0">
                <a:solidFill>
                  <a:srgbClr val="0000FF"/>
                </a:solidFill>
                <a:effectLst/>
                <a:latin typeface="Simplified Arabic"/>
                <a:ea typeface="Calibri"/>
                <a:cs typeface="Arial"/>
                <a:hlinkClick r:id="rId8" tooltip="Society"/>
              </a:rPr>
              <a:t>societies</a:t>
            </a:r>
            <a:r>
              <a:rPr lang="en-US" sz="2000" i="1" dirty="0" smtClean="0">
                <a:effectLst/>
                <a:latin typeface="Simplified Arabic"/>
                <a:ea typeface="Calibri"/>
                <a:cs typeface="Arial"/>
              </a:rPr>
              <a:t>, and </a:t>
            </a:r>
            <a:r>
              <a:rPr lang="en-US" sz="2000" i="1" u="none" strike="noStrike" dirty="0" smtClean="0">
                <a:solidFill>
                  <a:srgbClr val="0000FF"/>
                </a:solidFill>
                <a:effectLst/>
                <a:latin typeface="Simplified Arabic"/>
                <a:ea typeface="Calibri"/>
                <a:cs typeface="Arial"/>
                <a:hlinkClick r:id="rId9" tooltip="Linguistics"/>
              </a:rPr>
              <a:t>linguistics</a:t>
            </a:r>
            <a:r>
              <a:rPr lang="en-US" sz="2000" i="1" dirty="0" smtClean="0">
                <a:effectLst/>
                <a:latin typeface="Simplified Arabic"/>
                <a:ea typeface="Calibri"/>
                <a:cs typeface="Arial"/>
              </a:rPr>
              <a:t>, in both the present and past, including </a:t>
            </a:r>
            <a:r>
              <a:rPr lang="en-US" sz="2000" i="1" u="none" strike="noStrike" dirty="0" smtClean="0">
                <a:solidFill>
                  <a:srgbClr val="0000FF"/>
                </a:solidFill>
                <a:effectLst/>
                <a:latin typeface="Simplified Arabic"/>
                <a:ea typeface="Calibri"/>
                <a:cs typeface="Arial"/>
                <a:hlinkClick r:id="rId10" tooltip="Homo"/>
              </a:rPr>
              <a:t>past human species</a:t>
            </a:r>
            <a:r>
              <a:rPr lang="en-US" sz="2000" i="1" dirty="0" smtClean="0">
                <a:effectLst/>
                <a:latin typeface="Simplified Arabic"/>
                <a:ea typeface="Calibri"/>
                <a:cs typeface="Arial"/>
              </a:rPr>
              <a:t>.</a:t>
            </a:r>
          </a:p>
          <a:p>
            <a:pPr algn="justLow">
              <a:lnSpc>
                <a:spcPct val="115000"/>
              </a:lnSpc>
              <a:spcBef>
                <a:spcPts val="1200"/>
              </a:spcBef>
              <a:spcAft>
                <a:spcPts val="1000"/>
              </a:spcAft>
            </a:pPr>
            <a:r>
              <a:rPr lang="en-US" sz="2000" i="1" dirty="0">
                <a:latin typeface="Simplified Arabic"/>
                <a:ea typeface="Calibri"/>
                <a:cs typeface="Arial"/>
              </a:rPr>
              <a:t> </a:t>
            </a:r>
            <a:r>
              <a:rPr lang="en-US" sz="2000" i="1" dirty="0" smtClean="0">
                <a:latin typeface="Simplified Arabic"/>
                <a:ea typeface="Calibri"/>
                <a:cs typeface="Arial"/>
              </a:rPr>
              <a:t>     </a:t>
            </a:r>
            <a:r>
              <a:rPr lang="en-US" sz="2000" i="1" dirty="0" smtClean="0">
                <a:effectLst/>
                <a:latin typeface="Simplified Arabic"/>
                <a:ea typeface="Calibri"/>
                <a:cs typeface="Arial"/>
              </a:rPr>
              <a:t> </a:t>
            </a:r>
            <a:r>
              <a:rPr lang="en-US" sz="2000" i="1" u="none" strike="noStrike" dirty="0" smtClean="0">
                <a:solidFill>
                  <a:srgbClr val="0000FF"/>
                </a:solidFill>
                <a:effectLst/>
                <a:latin typeface="Simplified Arabic"/>
                <a:ea typeface="Calibri"/>
                <a:cs typeface="Arial"/>
                <a:hlinkClick r:id="rId11" tooltip="Social anthropology"/>
              </a:rPr>
              <a:t>Social anthropology</a:t>
            </a:r>
            <a:r>
              <a:rPr lang="en-US" sz="2000" i="1" dirty="0" smtClean="0">
                <a:effectLst/>
                <a:latin typeface="Simplified Arabic"/>
                <a:ea typeface="Calibri"/>
                <a:cs typeface="Arial"/>
              </a:rPr>
              <a:t> studies patterns of behavior, while </a:t>
            </a:r>
            <a:r>
              <a:rPr lang="en-US" sz="2000" i="1" u="none" strike="noStrike" dirty="0" smtClean="0">
                <a:solidFill>
                  <a:srgbClr val="0000FF"/>
                </a:solidFill>
                <a:effectLst/>
                <a:latin typeface="Simplified Arabic"/>
                <a:ea typeface="Calibri"/>
                <a:cs typeface="Arial"/>
                <a:hlinkClick r:id="rId12" tooltip="Cultural anthropology"/>
              </a:rPr>
              <a:t>cultural anthropology</a:t>
            </a:r>
            <a:r>
              <a:rPr lang="en-US" sz="2000" i="1" dirty="0" smtClean="0">
                <a:effectLst/>
                <a:latin typeface="Simplified Arabic"/>
                <a:ea typeface="Calibri"/>
                <a:cs typeface="Arial"/>
              </a:rPr>
              <a:t> studies cultural meaning, including norms and values. A portmanteau term </a:t>
            </a:r>
            <a:r>
              <a:rPr lang="en-US" sz="2000" i="1" u="none" strike="noStrike" dirty="0" smtClean="0">
                <a:solidFill>
                  <a:srgbClr val="0000FF"/>
                </a:solidFill>
                <a:effectLst/>
                <a:latin typeface="Simplified Arabic"/>
                <a:ea typeface="Calibri"/>
                <a:cs typeface="Arial"/>
                <a:hlinkClick r:id="rId13" tooltip="Sociocultural anthropology"/>
              </a:rPr>
              <a:t>sociocultural anthropology</a:t>
            </a:r>
            <a:r>
              <a:rPr lang="en-US" sz="2000" i="1" dirty="0" smtClean="0">
                <a:effectLst/>
                <a:latin typeface="Simplified Arabic"/>
                <a:ea typeface="Calibri"/>
                <a:cs typeface="Arial"/>
              </a:rPr>
              <a:t> is commonly used today. </a:t>
            </a:r>
            <a:r>
              <a:rPr lang="en-US" sz="2000" i="1" u="none" strike="noStrike" dirty="0" smtClean="0">
                <a:solidFill>
                  <a:srgbClr val="0000FF"/>
                </a:solidFill>
                <a:effectLst/>
                <a:latin typeface="Simplified Arabic"/>
                <a:ea typeface="Calibri"/>
                <a:cs typeface="Arial"/>
                <a:hlinkClick r:id="rId14" tooltip="Linguistic anthropology"/>
              </a:rPr>
              <a:t>Linguistic anthropology</a:t>
            </a:r>
            <a:r>
              <a:rPr lang="en-US" sz="2000" i="1" dirty="0" smtClean="0">
                <a:effectLst/>
                <a:latin typeface="Simplified Arabic"/>
                <a:ea typeface="Calibri"/>
                <a:cs typeface="Arial"/>
              </a:rPr>
              <a:t> studies how language influences social life. </a:t>
            </a:r>
            <a:r>
              <a:rPr lang="en-US" sz="2000" i="1" u="none" strike="noStrike" dirty="0" smtClean="0">
                <a:solidFill>
                  <a:srgbClr val="0000FF"/>
                </a:solidFill>
                <a:effectLst/>
                <a:latin typeface="Simplified Arabic"/>
                <a:ea typeface="Calibri"/>
                <a:cs typeface="Arial"/>
                <a:hlinkClick r:id="rId15" tooltip="Biological anthropology"/>
              </a:rPr>
              <a:t>Biological or physical anthropology</a:t>
            </a:r>
            <a:r>
              <a:rPr lang="en-US" sz="2000" i="1" dirty="0" smtClean="0">
                <a:effectLst/>
                <a:latin typeface="Simplified Arabic"/>
                <a:ea typeface="Calibri"/>
                <a:cs typeface="Arial"/>
              </a:rPr>
              <a:t> studies the biological development of humans.</a:t>
            </a:r>
            <a:endParaRPr lang="fr-FR" sz="1800" dirty="0">
              <a:ea typeface="Calibri"/>
              <a:cs typeface="Arial"/>
            </a:endParaRPr>
          </a:p>
          <a:p>
            <a:endParaRPr lang="fr-FR" sz="2000" dirty="0"/>
          </a:p>
        </p:txBody>
      </p:sp>
    </p:spTree>
    <p:extLst>
      <p:ext uri="{BB962C8B-B14F-4D97-AF65-F5344CB8AC3E}">
        <p14:creationId xmlns:p14="http://schemas.microsoft.com/office/powerpoint/2010/main" val="29729769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Espace réservé du contenu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08600" y="692696"/>
            <a:ext cx="2857500" cy="4896544"/>
          </a:xfrm>
        </p:spPr>
      </p:pic>
      <p:sp>
        <p:nvSpPr>
          <p:cNvPr id="4" name="Espace réservé du texte 3"/>
          <p:cNvSpPr>
            <a:spLocks noGrp="1"/>
          </p:cNvSpPr>
          <p:nvPr>
            <p:ph type="body" sz="half" idx="2"/>
          </p:nvPr>
        </p:nvSpPr>
        <p:spPr>
          <a:xfrm>
            <a:off x="457200" y="476672"/>
            <a:ext cx="4402832" cy="5649491"/>
          </a:xfrm>
          <a:solidFill>
            <a:schemeClr val="bg2"/>
          </a:solidFill>
        </p:spPr>
        <p:txBody>
          <a:bodyPr>
            <a:normAutofit/>
          </a:bodyPr>
          <a:lstStyle/>
          <a:p>
            <a:pPr algn="just"/>
            <a:r>
              <a:rPr lang="en-US" sz="2800" dirty="0" smtClean="0">
                <a:latin typeface="Times New Roman" panose="02020603050405020304" pitchFamily="18" charset="0"/>
                <a:cs typeface="Times New Roman" panose="02020603050405020304" pitchFamily="18" charset="0"/>
              </a:rPr>
              <a:t>Anthropology, the "science of humanity,“</a:t>
            </a:r>
          </a:p>
          <a:p>
            <a:pPr algn="just"/>
            <a:r>
              <a:rPr lang="en-US" sz="2800" dirty="0" smtClean="0">
                <a:latin typeface="Times New Roman" panose="02020603050405020304" pitchFamily="18" charset="0"/>
                <a:cs typeface="Times New Roman" panose="02020603050405020304" pitchFamily="18" charset="0"/>
              </a:rPr>
              <a:t>comprehensively studies human beings, covering aspects from the biology and evolution of </a:t>
            </a:r>
            <a:r>
              <a:rPr lang="en-US" sz="2800" dirty="0" smtClean="0">
                <a:solidFill>
                  <a:srgbClr val="FF0000"/>
                </a:solidFill>
                <a:latin typeface="Times New Roman" panose="02020603050405020304" pitchFamily="18" charset="0"/>
                <a:cs typeface="Times New Roman" panose="02020603050405020304" pitchFamily="18" charset="0"/>
              </a:rPr>
              <a:t>Homo sapiens </a:t>
            </a:r>
            <a:r>
              <a:rPr lang="en-US" sz="2800" dirty="0" smtClean="0">
                <a:latin typeface="Times New Roman" panose="02020603050405020304" pitchFamily="18" charset="0"/>
                <a:cs typeface="Times New Roman" panose="02020603050405020304" pitchFamily="18" charset="0"/>
              </a:rPr>
              <a:t>to society and culture . It explores the social and cultural constructs of human groups through cultural, social, linguistic, and psychological perspectives </a:t>
            </a:r>
            <a:r>
              <a:rPr lang="en-US" sz="2400" dirty="0" smtClean="0">
                <a:latin typeface="Times New Roman" panose="02020603050405020304" pitchFamily="18" charset="0"/>
                <a:cs typeface="Times New Roman" panose="02020603050405020304" pitchFamily="18" charset="0"/>
              </a:rPr>
              <a:t>.</a:t>
            </a:r>
            <a:r>
              <a:rPr lang="en-US" sz="1800" dirty="0" smtClean="0">
                <a:latin typeface="Times New Roman" panose="02020603050405020304" pitchFamily="18" charset="0"/>
                <a:cs typeface="Times New Roman" panose="02020603050405020304" pitchFamily="18" charset="0"/>
              </a:rPr>
              <a:t>.</a:t>
            </a:r>
            <a:endParaRPr lang="fr-F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20015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48681"/>
            <a:ext cx="7772400" cy="648071"/>
          </a:xfrm>
          <a:solidFill>
            <a:schemeClr val="bg2">
              <a:lumMod val="75000"/>
            </a:schemeClr>
          </a:solidFill>
        </p:spPr>
        <p:txBody>
          <a:bodyPr>
            <a:noAutofit/>
          </a:bodyPr>
          <a:lstStyle/>
          <a:p>
            <a:r>
              <a:rPr lang="en-US" sz="3200" b="1" dirty="0" smtClean="0">
                <a:latin typeface="Times New Roman" panose="02020603050405020304" pitchFamily="18" charset="0"/>
                <a:cs typeface="Times New Roman" panose="02020603050405020304" pitchFamily="18" charset="0"/>
              </a:rPr>
              <a:t>S</a:t>
            </a:r>
            <a:r>
              <a:rPr lang="fr-FR" sz="3200" b="1" dirty="0" err="1" smtClean="0">
                <a:latin typeface="Times New Roman" panose="02020603050405020304" pitchFamily="18" charset="0"/>
                <a:cs typeface="Times New Roman" panose="02020603050405020304" pitchFamily="18" charset="0"/>
              </a:rPr>
              <a:t>imilar</a:t>
            </a:r>
            <a:r>
              <a:rPr lang="fr-FR" sz="3200" b="1" dirty="0" smtClean="0">
                <a:latin typeface="Times New Roman" panose="02020603050405020304" pitchFamily="18" charset="0"/>
                <a:cs typeface="Times New Roman" panose="02020603050405020304" pitchFamily="18" charset="0"/>
              </a:rPr>
              <a:t> </a:t>
            </a:r>
            <a:r>
              <a:rPr lang="fr-FR" sz="3200" b="1" dirty="0">
                <a:latin typeface="Times New Roman" panose="02020603050405020304" pitchFamily="18" charset="0"/>
                <a:cs typeface="Times New Roman" panose="02020603050405020304" pitchFamily="18" charset="0"/>
              </a:rPr>
              <a:t>concepts in </a:t>
            </a:r>
            <a:r>
              <a:rPr lang="fr-FR" sz="3200" b="1" dirty="0" err="1" smtClean="0">
                <a:latin typeface="Times New Roman" panose="02020603050405020304" pitchFamily="18" charset="0"/>
                <a:cs typeface="Times New Roman" panose="02020603050405020304" pitchFamily="18" charset="0"/>
              </a:rPr>
              <a:t>Anthropology</a:t>
            </a:r>
            <a:endParaRPr lang="fr-FR" sz="3200" b="1" dirty="0">
              <a:latin typeface="Times New Roman" panose="02020603050405020304" pitchFamily="18" charset="0"/>
              <a:cs typeface="Times New Roman" panose="02020603050405020304" pitchFamily="18" charset="0"/>
            </a:endParaRPr>
          </a:p>
        </p:txBody>
      </p:sp>
      <p:sp>
        <p:nvSpPr>
          <p:cNvPr id="3" name="Sous-titre 2"/>
          <p:cNvSpPr>
            <a:spLocks noGrp="1"/>
          </p:cNvSpPr>
          <p:nvPr>
            <p:ph type="subTitle" idx="1"/>
          </p:nvPr>
        </p:nvSpPr>
        <p:spPr>
          <a:xfrm>
            <a:off x="467544" y="1340768"/>
            <a:ext cx="8280920" cy="4298032"/>
          </a:xfrm>
          <a:solidFill>
            <a:schemeClr val="bg2"/>
          </a:solidFill>
        </p:spPr>
        <p:txBody>
          <a:bodyPr>
            <a:normAutofit fontScale="92500" lnSpcReduction="10000"/>
          </a:bodyPr>
          <a:lstStyle/>
          <a:p>
            <a:pPr algn="just"/>
            <a:r>
              <a:rPr lang="en-US" sz="2800" b="1" u="sng" dirty="0" smtClean="0">
                <a:solidFill>
                  <a:schemeClr val="tx1"/>
                </a:solidFill>
                <a:latin typeface="Times New Roman" panose="02020603050405020304" pitchFamily="18" charset="0"/>
                <a:ea typeface="+mj-ea"/>
                <a:cs typeface="Times New Roman" panose="02020603050405020304" pitchFamily="18" charset="0"/>
              </a:rPr>
              <a:t>1- What </a:t>
            </a:r>
            <a:r>
              <a:rPr lang="en-US" sz="2800" b="1" u="sng" dirty="0">
                <a:solidFill>
                  <a:schemeClr val="tx1"/>
                </a:solidFill>
                <a:latin typeface="Times New Roman" panose="02020603050405020304" pitchFamily="18" charset="0"/>
                <a:ea typeface="+mj-ea"/>
                <a:cs typeface="Times New Roman" panose="02020603050405020304" pitchFamily="18" charset="0"/>
              </a:rPr>
              <a:t>is </a:t>
            </a:r>
            <a:r>
              <a:rPr lang="en-US" sz="2800" b="1" u="sng" dirty="0" smtClean="0">
                <a:solidFill>
                  <a:schemeClr val="tx1"/>
                </a:solidFill>
                <a:latin typeface="Times New Roman" panose="02020603050405020304" pitchFamily="18" charset="0"/>
                <a:ea typeface="+mj-ea"/>
                <a:cs typeface="Times New Roman" panose="02020603050405020304" pitchFamily="18" charset="0"/>
              </a:rPr>
              <a:t>Ethnology?     </a:t>
            </a:r>
          </a:p>
          <a:p>
            <a:pPr algn="just"/>
            <a:r>
              <a:rPr lang="en-US" sz="2600" dirty="0" smtClean="0">
                <a:solidFill>
                  <a:schemeClr val="tx1"/>
                </a:solidFill>
                <a:latin typeface="Times New Roman" panose="02020603050405020304" pitchFamily="18" charset="0"/>
                <a:ea typeface="+mj-ea"/>
                <a:cs typeface="Times New Roman" panose="02020603050405020304" pitchFamily="18" charset="0"/>
              </a:rPr>
              <a:t>Ethnology </a:t>
            </a:r>
            <a:r>
              <a:rPr lang="en-US" sz="2600" dirty="0">
                <a:solidFill>
                  <a:schemeClr val="tx1"/>
                </a:solidFill>
                <a:latin typeface="Times New Roman" panose="02020603050405020304" pitchFamily="18" charset="0"/>
                <a:ea typeface="+mj-ea"/>
                <a:cs typeface="Times New Roman" panose="02020603050405020304" pitchFamily="18" charset="0"/>
              </a:rPr>
              <a:t>is a branch of anthropology focused on the comparative and analytical study of cultures and societies. It contrasts with ethnography, which typically investigates a single culture in </a:t>
            </a:r>
            <a:r>
              <a:rPr lang="en-US" sz="2600" dirty="0" smtClean="0">
                <a:solidFill>
                  <a:schemeClr val="tx1"/>
                </a:solidFill>
                <a:latin typeface="Times New Roman" panose="02020603050405020304" pitchFamily="18" charset="0"/>
                <a:ea typeface="+mj-ea"/>
                <a:cs typeface="Times New Roman" panose="02020603050405020304" pitchFamily="18" charset="0"/>
              </a:rPr>
              <a:t>depth </a:t>
            </a:r>
            <a:r>
              <a:rPr lang="en-US" sz="2800" dirty="0">
                <a:solidFill>
                  <a:schemeClr val="tx1"/>
                </a:solidFill>
                <a:latin typeface="Times New Roman" panose="02020603050405020304" pitchFamily="18" charset="0"/>
                <a:ea typeface="+mj-ea"/>
                <a:cs typeface="Times New Roman" panose="02020603050405020304" pitchFamily="18" charset="0"/>
              </a:rPr>
              <a:t/>
            </a:r>
            <a:br>
              <a:rPr lang="en-US" sz="2800" dirty="0">
                <a:solidFill>
                  <a:schemeClr val="tx1"/>
                </a:solidFill>
                <a:latin typeface="Times New Roman" panose="02020603050405020304" pitchFamily="18" charset="0"/>
                <a:ea typeface="+mj-ea"/>
                <a:cs typeface="Times New Roman" panose="02020603050405020304" pitchFamily="18" charset="0"/>
              </a:rPr>
            </a:br>
            <a:r>
              <a:rPr lang="en-US" sz="2800" dirty="0" smtClean="0">
                <a:solidFill>
                  <a:schemeClr val="tx1"/>
                </a:solidFill>
                <a:latin typeface="Times New Roman" panose="02020603050405020304" pitchFamily="18" charset="0"/>
                <a:ea typeface="+mj-ea"/>
                <a:cs typeface="Times New Roman" panose="02020603050405020304" pitchFamily="18" charset="0"/>
              </a:rPr>
              <a:t>2- </a:t>
            </a:r>
            <a:r>
              <a:rPr lang="en-US" sz="2800" b="1" u="sng" dirty="0" smtClean="0">
                <a:solidFill>
                  <a:schemeClr val="tx1"/>
                </a:solidFill>
                <a:latin typeface="Times New Roman" panose="02020603050405020304" pitchFamily="18" charset="0"/>
                <a:cs typeface="Times New Roman" panose="02020603050405020304" pitchFamily="18" charset="0"/>
              </a:rPr>
              <a:t>What </a:t>
            </a:r>
            <a:r>
              <a:rPr lang="en-US" sz="2800" b="1" u="sng" dirty="0">
                <a:solidFill>
                  <a:schemeClr val="tx1"/>
                </a:solidFill>
                <a:latin typeface="Times New Roman" panose="02020603050405020304" pitchFamily="18" charset="0"/>
                <a:cs typeface="Times New Roman" panose="02020603050405020304" pitchFamily="18" charset="0"/>
              </a:rPr>
              <a:t>is an </a:t>
            </a:r>
            <a:r>
              <a:rPr lang="en-US" sz="2800" b="1" u="sng" dirty="0" smtClean="0">
                <a:solidFill>
                  <a:schemeClr val="tx1"/>
                </a:solidFill>
                <a:latin typeface="Times New Roman" panose="02020603050405020304" pitchFamily="18" charset="0"/>
                <a:cs typeface="Times New Roman" panose="02020603050405020304" pitchFamily="18" charset="0"/>
              </a:rPr>
              <a:t>Ethnography </a:t>
            </a:r>
            <a:r>
              <a:rPr lang="en-US" sz="2800" b="1" u="sng" dirty="0">
                <a:solidFill>
                  <a:schemeClr val="tx1"/>
                </a:solidFill>
                <a:latin typeface="Times New Roman" panose="02020603050405020304" pitchFamily="18" charset="0"/>
                <a:cs typeface="Times New Roman" panose="02020603050405020304" pitchFamily="18" charset="0"/>
              </a:rPr>
              <a:t>in research?</a:t>
            </a:r>
          </a:p>
          <a:p>
            <a:pPr algn="justLow"/>
            <a:r>
              <a:rPr lang="en-US" sz="2800" dirty="0">
                <a:solidFill>
                  <a:schemeClr val="tx1"/>
                </a:solidFill>
                <a:latin typeface="Times New Roman" panose="02020603050405020304" pitchFamily="18" charset="0"/>
                <a:cs typeface="Times New Roman" panose="02020603050405020304" pitchFamily="18" charset="0"/>
              </a:rPr>
              <a:t>Ethnography is a qualitative method for collecting data often used in the social and behavioral sciences. Data are collected through observations and interviews, which are then used to draw conclusions about how societies and individuals function.</a:t>
            </a:r>
          </a:p>
          <a:p>
            <a:endParaRPr lang="fr-FR" dirty="0">
              <a:solidFill>
                <a:schemeClr val="tx1"/>
              </a:solidFill>
            </a:endParaRPr>
          </a:p>
        </p:txBody>
      </p:sp>
    </p:spTree>
    <p:extLst>
      <p:ext uri="{BB962C8B-B14F-4D97-AF65-F5344CB8AC3E}">
        <p14:creationId xmlns:p14="http://schemas.microsoft.com/office/powerpoint/2010/main" val="4286285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marL="342900" lvl="0" indent="-342900">
              <a:spcBef>
                <a:spcPct val="20000"/>
              </a:spcBef>
            </a:pPr>
            <a:r>
              <a:rPr lang="en-US" sz="3600" b="1" dirty="0">
                <a:solidFill>
                  <a:prstClr val="black"/>
                </a:solidFill>
                <a:latin typeface="Times New Roman" panose="02020603050405020304" pitchFamily="18" charset="0"/>
                <a:ea typeface="+mn-ea"/>
                <a:cs typeface="Times New Roman" panose="02020603050405020304" pitchFamily="18" charset="0"/>
              </a:rPr>
              <a:t>Some questions that anthropology is trying to answer:</a:t>
            </a:r>
            <a:br>
              <a:rPr lang="en-US" sz="3600" b="1" dirty="0">
                <a:solidFill>
                  <a:prstClr val="black"/>
                </a:solidFill>
                <a:latin typeface="Times New Roman" panose="02020603050405020304" pitchFamily="18" charset="0"/>
                <a:ea typeface="+mn-ea"/>
                <a:cs typeface="Times New Roman" panose="02020603050405020304" pitchFamily="18" charset="0"/>
              </a:rPr>
            </a:br>
            <a:endParaRPr lang="fr-FR" sz="3600" b="1"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251520" y="1268760"/>
            <a:ext cx="8435280" cy="5112568"/>
          </a:xfrm>
          <a:solidFill>
            <a:schemeClr val="bg2"/>
          </a:solidFill>
        </p:spPr>
        <p:txBody>
          <a:bodyPr>
            <a:noAutofit/>
          </a:bodyPr>
          <a:lstStyle/>
          <a:p>
            <a:pPr algn="just"/>
            <a:r>
              <a:rPr lang="en-US" sz="2600" dirty="0" smtClean="0">
                <a:latin typeface="Times New Roman" panose="02020603050405020304" pitchFamily="18" charset="0"/>
                <a:cs typeface="Times New Roman" panose="02020603050405020304" pitchFamily="18" charset="0"/>
              </a:rPr>
              <a:t>1- Who is a human being and what distinguishes him from other beings.</a:t>
            </a:r>
          </a:p>
          <a:p>
            <a:pPr algn="just"/>
            <a:r>
              <a:rPr lang="en-US" sz="2600" dirty="0" smtClean="0">
                <a:latin typeface="Times New Roman" panose="02020603050405020304" pitchFamily="18" charset="0"/>
                <a:cs typeface="Times New Roman" panose="02020603050405020304" pitchFamily="18" charset="0"/>
              </a:rPr>
              <a:t>2- How man evolved (what is the origin of man and how he evolved over the ages)</a:t>
            </a:r>
          </a:p>
          <a:p>
            <a:pPr algn="just"/>
            <a:r>
              <a:rPr lang="en-US" sz="2600" dirty="0" smtClean="0">
                <a:latin typeface="Times New Roman" panose="02020603050405020304" pitchFamily="18" charset="0"/>
                <a:cs typeface="Times New Roman" panose="02020603050405020304" pitchFamily="18" charset="0"/>
              </a:rPr>
              <a:t>3- How human society lives.</a:t>
            </a:r>
          </a:p>
          <a:p>
            <a:pPr algn="just"/>
            <a:r>
              <a:rPr lang="en-US" sz="2600" dirty="0" smtClean="0">
                <a:latin typeface="Times New Roman" panose="02020603050405020304" pitchFamily="18" charset="0"/>
                <a:cs typeface="Times New Roman" panose="02020603050405020304" pitchFamily="18" charset="0"/>
              </a:rPr>
              <a:t>4- Do human values change over time</a:t>
            </a:r>
          </a:p>
          <a:p>
            <a:pPr algn="just"/>
            <a:r>
              <a:rPr lang="en-US" sz="2600" dirty="0" smtClean="0">
                <a:latin typeface="Times New Roman" panose="02020603050405020304" pitchFamily="18" charset="0"/>
                <a:cs typeface="Times New Roman" panose="02020603050405020304" pitchFamily="18" charset="0"/>
              </a:rPr>
              <a:t>5- Where is man headed (what is man's future in light of technological development)</a:t>
            </a:r>
          </a:p>
          <a:p>
            <a:pPr algn="just"/>
            <a:r>
              <a:rPr lang="en-US" sz="2600" dirty="0" smtClean="0">
                <a:latin typeface="Times New Roman" panose="02020603050405020304" pitchFamily="18" charset="0"/>
                <a:cs typeface="Times New Roman" panose="02020603050405020304" pitchFamily="18" charset="0"/>
              </a:rPr>
              <a:t>6- How the language originated</a:t>
            </a:r>
          </a:p>
          <a:p>
            <a:pPr algn="just"/>
            <a:r>
              <a:rPr lang="en-US" sz="2600" dirty="0" smtClean="0">
                <a:latin typeface="Times New Roman" panose="02020603050405020304" pitchFamily="18" charset="0"/>
                <a:cs typeface="Times New Roman" panose="02020603050405020304" pitchFamily="18" charset="0"/>
              </a:rPr>
              <a:t>7- What is the role of symbols and customs in the lives of societies and how they differ from one culture to another</a:t>
            </a:r>
            <a:endParaRPr lang="fr-FR"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6553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692697"/>
            <a:ext cx="7772400" cy="1584175"/>
          </a:xfrm>
        </p:spPr>
        <p:txBody>
          <a:bodyPr/>
          <a:lstStyle/>
          <a:p>
            <a:pPr lvl="0">
              <a:spcBef>
                <a:spcPct val="20000"/>
              </a:spcBef>
            </a:pPr>
            <a:r>
              <a:rPr lang="en-US" sz="4000" b="1" dirty="0">
                <a:solidFill>
                  <a:srgbClr val="001D35"/>
                </a:solidFill>
                <a:latin typeface="Times New Roman" panose="02020603050405020304" pitchFamily="18" charset="0"/>
                <a:ea typeface="+mn-ea"/>
                <a:cs typeface="Times New Roman" panose="02020603050405020304" pitchFamily="18" charset="0"/>
              </a:rPr>
              <a:t>Goals of Anthropology</a:t>
            </a:r>
            <a:r>
              <a:rPr lang="en-US" sz="2700" b="1" dirty="0">
                <a:solidFill>
                  <a:srgbClr val="001D35"/>
                </a:solidFill>
                <a:latin typeface="Times New Roman" panose="02020603050405020304" pitchFamily="18" charset="0"/>
                <a:ea typeface="+mn-ea"/>
                <a:cs typeface="Times New Roman" panose="02020603050405020304" pitchFamily="18" charset="0"/>
              </a:rPr>
              <a:t/>
            </a:r>
            <a:br>
              <a:rPr lang="en-US" sz="2700" b="1" dirty="0">
                <a:solidFill>
                  <a:srgbClr val="001D35"/>
                </a:solidFill>
                <a:latin typeface="Times New Roman" panose="02020603050405020304" pitchFamily="18" charset="0"/>
                <a:ea typeface="+mn-ea"/>
                <a:cs typeface="Times New Roman" panose="02020603050405020304" pitchFamily="18" charset="0"/>
              </a:rPr>
            </a:br>
            <a:endParaRPr lang="fr-FR" b="1" dirty="0"/>
          </a:p>
        </p:txBody>
      </p:sp>
      <p:sp>
        <p:nvSpPr>
          <p:cNvPr id="3" name="Sous-titre 2"/>
          <p:cNvSpPr>
            <a:spLocks noGrp="1"/>
          </p:cNvSpPr>
          <p:nvPr>
            <p:ph type="subTitle" idx="1"/>
          </p:nvPr>
        </p:nvSpPr>
        <p:spPr>
          <a:xfrm>
            <a:off x="539552" y="1772816"/>
            <a:ext cx="7920880" cy="3865984"/>
          </a:xfrm>
          <a:solidFill>
            <a:schemeClr val="bg2"/>
          </a:solidFill>
        </p:spPr>
        <p:txBody>
          <a:bodyPr>
            <a:normAutofit fontScale="92500" lnSpcReduction="10000"/>
          </a:bodyPr>
          <a:lstStyle/>
          <a:p>
            <a:pPr algn="l" fontAlgn="ctr">
              <a:buFont typeface="Arial"/>
              <a:buChar char="•"/>
            </a:pPr>
            <a:r>
              <a:rPr lang="en-US" b="0" i="0" dirty="0" smtClean="0">
                <a:solidFill>
                  <a:srgbClr val="001D35"/>
                </a:solidFill>
                <a:effectLst/>
                <a:latin typeface="Times New Roman" panose="02020603050405020304" pitchFamily="18" charset="0"/>
                <a:cs typeface="Times New Roman" panose="02020603050405020304" pitchFamily="18" charset="0"/>
              </a:rPr>
              <a:t>To explore the diversity of human forms of social existence and cultural practices worldwide. </a:t>
            </a:r>
          </a:p>
          <a:p>
            <a:pPr algn="l" fontAlgn="ctr">
              <a:buFont typeface="Arial"/>
              <a:buChar char="•"/>
            </a:pPr>
            <a:r>
              <a:rPr lang="en-US" b="0" i="0" dirty="0" smtClean="0">
                <a:solidFill>
                  <a:srgbClr val="001D35"/>
                </a:solidFill>
                <a:effectLst/>
                <a:latin typeface="Times New Roman" panose="02020603050405020304" pitchFamily="18" charset="0"/>
                <a:cs typeface="Times New Roman" panose="02020603050405020304" pitchFamily="18" charset="0"/>
              </a:rPr>
              <a:t>To understand the shared biological and behavioral continuity between humans and other species. </a:t>
            </a:r>
          </a:p>
          <a:p>
            <a:pPr algn="l">
              <a:buFont typeface="Arial"/>
              <a:buChar char="•"/>
            </a:pPr>
            <a:r>
              <a:rPr lang="en-US" b="0" i="0" dirty="0" smtClean="0">
                <a:solidFill>
                  <a:srgbClr val="001D35"/>
                </a:solidFill>
                <a:effectLst/>
                <a:latin typeface="Times New Roman" panose="02020603050405020304" pitchFamily="18" charset="0"/>
                <a:cs typeface="Times New Roman" panose="02020603050405020304" pitchFamily="18" charset="0"/>
              </a:rPr>
              <a:t>To use knowledge of human cultures and societies to help solve contemporary problems and improve welfare  . </a:t>
            </a:r>
          </a:p>
          <a:p>
            <a:endParaRPr lang="fr-FR" dirty="0"/>
          </a:p>
        </p:txBody>
      </p:sp>
    </p:spTree>
    <p:extLst>
      <p:ext uri="{BB962C8B-B14F-4D97-AF65-F5344CB8AC3E}">
        <p14:creationId xmlns:p14="http://schemas.microsoft.com/office/powerpoint/2010/main" val="28903717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48681"/>
            <a:ext cx="7772400" cy="1080119"/>
          </a:xfrm>
          <a:solidFill>
            <a:schemeClr val="bg2">
              <a:lumMod val="90000"/>
            </a:schemeClr>
          </a:solidFill>
        </p:spPr>
        <p:txBody>
          <a:bodyPr>
            <a:noAutofit/>
          </a:bodyPr>
          <a:lstStyle/>
          <a:p>
            <a:pPr lvl="0">
              <a:spcBef>
                <a:spcPct val="20000"/>
              </a:spcBef>
            </a:pPr>
            <a:r>
              <a:rPr lang="en-US" sz="3200" b="1" dirty="0">
                <a:solidFill>
                  <a:srgbClr val="1F1F1F"/>
                </a:solidFill>
                <a:latin typeface="Times New Roman" panose="02020603050405020304" pitchFamily="18" charset="0"/>
                <a:ea typeface="+mn-ea"/>
                <a:cs typeface="Times New Roman" panose="02020603050405020304" pitchFamily="18" charset="0"/>
              </a:rPr>
              <a:t>How does anthropology help solve problems?</a:t>
            </a:r>
            <a:br>
              <a:rPr lang="en-US" sz="3200" b="1" dirty="0">
                <a:solidFill>
                  <a:srgbClr val="1F1F1F"/>
                </a:solidFill>
                <a:latin typeface="Times New Roman" panose="02020603050405020304" pitchFamily="18" charset="0"/>
                <a:ea typeface="+mn-ea"/>
                <a:cs typeface="Times New Roman" panose="02020603050405020304" pitchFamily="18" charset="0"/>
              </a:rPr>
            </a:br>
            <a:endParaRPr lang="fr-FR" sz="3200" b="1" dirty="0">
              <a:latin typeface="Times New Roman" panose="02020603050405020304" pitchFamily="18" charset="0"/>
              <a:cs typeface="Times New Roman" panose="02020603050405020304" pitchFamily="18" charset="0"/>
            </a:endParaRPr>
          </a:p>
        </p:txBody>
      </p:sp>
      <p:sp>
        <p:nvSpPr>
          <p:cNvPr id="3" name="Sous-titre 2"/>
          <p:cNvSpPr>
            <a:spLocks noGrp="1"/>
          </p:cNvSpPr>
          <p:nvPr>
            <p:ph type="subTitle" idx="1"/>
          </p:nvPr>
        </p:nvSpPr>
        <p:spPr>
          <a:xfrm>
            <a:off x="611560" y="1556792"/>
            <a:ext cx="7992888" cy="4082008"/>
          </a:xfrm>
          <a:solidFill>
            <a:schemeClr val="bg2"/>
          </a:solidFill>
        </p:spPr>
        <p:txBody>
          <a:bodyPr>
            <a:normAutofit/>
          </a:bodyPr>
          <a:lstStyle/>
          <a:p>
            <a:pPr algn="justLow">
              <a:lnSpc>
                <a:spcPct val="150000"/>
              </a:lnSpc>
            </a:pPr>
            <a:r>
              <a:rPr lang="en-US" dirty="0" smtClean="0">
                <a:solidFill>
                  <a:srgbClr val="1F1F1F"/>
                </a:solidFill>
                <a:latin typeface="Times New Roman" panose="02020603050405020304" pitchFamily="18" charset="0"/>
                <a:cs typeface="Times New Roman" panose="02020603050405020304" pitchFamily="18" charset="0"/>
              </a:rPr>
              <a:t>It </a:t>
            </a:r>
            <a:r>
              <a:rPr lang="en-US" dirty="0">
                <a:solidFill>
                  <a:srgbClr val="1F1F1F"/>
                </a:solidFill>
                <a:latin typeface="Times New Roman" panose="02020603050405020304" pitchFamily="18" charset="0"/>
                <a:cs typeface="Times New Roman" panose="02020603050405020304" pitchFamily="18" charset="0"/>
              </a:rPr>
              <a:t>is a crucial field in addressing issues of social justice and inequality, as </a:t>
            </a:r>
            <a:r>
              <a:rPr lang="en-US" dirty="0">
                <a:solidFill>
                  <a:srgbClr val="040C28"/>
                </a:solidFill>
                <a:latin typeface="Times New Roman" panose="02020603050405020304" pitchFamily="18" charset="0"/>
                <a:cs typeface="Times New Roman" panose="02020603050405020304" pitchFamily="18" charset="0"/>
              </a:rPr>
              <a:t>it helps us to recognize the value of cultural differences and to challenge assumptions about race, gender, and other forms of social inequality</a:t>
            </a:r>
            <a:r>
              <a:rPr lang="en-US" dirty="0">
                <a:solidFill>
                  <a:srgbClr val="1F1F1F"/>
                </a:solidFill>
                <a:latin typeface="Times New Roman" panose="02020603050405020304" pitchFamily="18" charset="0"/>
                <a:cs typeface="Times New Roman" panose="02020603050405020304" pitchFamily="18" charset="0"/>
              </a:rPr>
              <a:t>.</a:t>
            </a:r>
          </a:p>
          <a:p>
            <a:endParaRPr lang="fr-FR" dirty="0"/>
          </a:p>
        </p:txBody>
      </p:sp>
    </p:spTree>
    <p:extLst>
      <p:ext uri="{BB962C8B-B14F-4D97-AF65-F5344CB8AC3E}">
        <p14:creationId xmlns:p14="http://schemas.microsoft.com/office/powerpoint/2010/main" val="207532664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362</TotalTime>
  <Words>207</Words>
  <Application>Microsoft Office PowerPoint</Application>
  <PresentationFormat>Affichage à l'écran (4:3)</PresentationFormat>
  <Paragraphs>25</Paragraphs>
  <Slides>7</Slides>
  <Notes>0</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Thème Office</vt:lpstr>
      <vt:lpstr>Badji-Mokhtar Annaba university   Introduction in Anthropology    phd :Atika Oukil      2025-2026   </vt:lpstr>
      <vt:lpstr>Definition from Anthropology</vt:lpstr>
      <vt:lpstr>Présentation PowerPoint</vt:lpstr>
      <vt:lpstr>Similar concepts in Anthropology</vt:lpstr>
      <vt:lpstr>Some questions that anthropology is trying to answer: </vt:lpstr>
      <vt:lpstr>Goals of Anthropology </vt:lpstr>
      <vt:lpstr>How does anthropology help solve problems? </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Goals of Anthropology</dc:title>
  <dc:creator>admin</dc:creator>
  <cp:lastModifiedBy>admin</cp:lastModifiedBy>
  <cp:revision>14</cp:revision>
  <dcterms:created xsi:type="dcterms:W3CDTF">2025-09-24T15:47:23Z</dcterms:created>
  <dcterms:modified xsi:type="dcterms:W3CDTF">2025-10-07T22:37:09Z</dcterms:modified>
</cp:coreProperties>
</file>