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3" r:id="rId6"/>
    <p:sldId id="260" r:id="rId7"/>
    <p:sldId id="262" r:id="rId8"/>
    <p:sldId id="261" r:id="rId9"/>
    <p:sldId id="266" r:id="rId10"/>
    <p:sldId id="264" r:id="rId11"/>
    <p:sldId id="265" r:id="rId1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307B9F51-111C-474E-B16E-1126EC59612F}" type="datetimeFigureOut">
              <a:rPr lang="fr-FR" smtClean="0"/>
              <a:t>26/04/2020</a:t>
            </a:fld>
            <a:endParaRPr lang="fr-FR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9BAB6350-FFAC-4FDA-A304-13E051410264}" type="slidenum">
              <a:rPr lang="fr-FR" smtClean="0"/>
              <a:t>‹N°›</a:t>
            </a:fld>
            <a:endParaRPr lang="fr-FR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B9F51-111C-474E-B16E-1126EC59612F}" type="datetimeFigureOut">
              <a:rPr lang="fr-FR" smtClean="0"/>
              <a:t>26/04/2020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B6350-FFAC-4FDA-A304-13E05141026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B9F51-111C-474E-B16E-1126EC59612F}" type="datetimeFigureOut">
              <a:rPr lang="fr-FR" smtClean="0"/>
              <a:t>26/04/2020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B6350-FFAC-4FDA-A304-13E05141026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B9F51-111C-474E-B16E-1126EC59612F}" type="datetimeFigureOut">
              <a:rPr lang="fr-FR" smtClean="0"/>
              <a:t>26/04/2020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B6350-FFAC-4FDA-A304-13E05141026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B9F51-111C-474E-B16E-1126EC59612F}" type="datetimeFigureOut">
              <a:rPr lang="fr-FR" smtClean="0"/>
              <a:t>26/04/2020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B6350-FFAC-4FDA-A304-13E05141026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B9F51-111C-474E-B16E-1126EC59612F}" type="datetimeFigureOut">
              <a:rPr lang="fr-FR" smtClean="0"/>
              <a:t>26/04/2020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B6350-FFAC-4FDA-A304-13E051410264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B9F51-111C-474E-B16E-1126EC59612F}" type="datetimeFigureOut">
              <a:rPr lang="fr-FR" smtClean="0"/>
              <a:t>26/04/2020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B6350-FFAC-4FDA-A304-13E05141026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B9F51-111C-474E-B16E-1126EC59612F}" type="datetimeFigureOut">
              <a:rPr lang="fr-FR" smtClean="0"/>
              <a:t>26/04/2020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B6350-FFAC-4FDA-A304-13E05141026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B9F51-111C-474E-B16E-1126EC59612F}" type="datetimeFigureOut">
              <a:rPr lang="fr-FR" smtClean="0"/>
              <a:t>26/04/2020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B6350-FFAC-4FDA-A304-13E05141026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B9F51-111C-474E-B16E-1126EC59612F}" type="datetimeFigureOut">
              <a:rPr lang="fr-FR" smtClean="0"/>
              <a:t>26/04/2020</a:t>
            </a:fld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B6350-FFAC-4FDA-A304-13E051410264}" type="slidenum">
              <a:rPr lang="fr-FR" smtClean="0"/>
              <a:t>‹N°›</a:t>
            </a:fld>
            <a:endParaRPr lang="fr-FR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B9F51-111C-474E-B16E-1126EC59612F}" type="datetimeFigureOut">
              <a:rPr lang="fr-FR" smtClean="0"/>
              <a:t>26/04/2020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B6350-FFAC-4FDA-A304-13E05141026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307B9F51-111C-474E-B16E-1126EC59612F}" type="datetimeFigureOut">
              <a:rPr lang="fr-FR" smtClean="0"/>
              <a:t>26/04/2020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9BAB6350-FFAC-4FDA-A304-13E051410264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733365" y="2276872"/>
            <a:ext cx="3313355" cy="2133764"/>
          </a:xfrm>
        </p:spPr>
        <p:txBody>
          <a:bodyPr>
            <a:normAutofit fontScale="90000"/>
          </a:bodyPr>
          <a:lstStyle/>
          <a:p>
            <a:r>
              <a:rPr lang="ar-DZ" dirty="0"/>
              <a:t>اختيار موضوع بحث في علم اجتماع الصحة</a:t>
            </a:r>
            <a:br>
              <a:rPr lang="ar-DZ" dirty="0"/>
            </a:br>
            <a:r>
              <a:rPr lang="ar-DZ" dirty="0"/>
              <a:t>تابع </a:t>
            </a:r>
            <a:r>
              <a:rPr lang="ar-DZ" dirty="0" smtClean="0"/>
              <a:t>– 3-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DZ" dirty="0" err="1" smtClean="0"/>
              <a:t>ا.د.عبدالحكيم</a:t>
            </a:r>
            <a:r>
              <a:rPr lang="ar-DZ" dirty="0" smtClean="0"/>
              <a:t> </a:t>
            </a:r>
            <a:r>
              <a:rPr lang="ar-DZ" dirty="0" err="1" smtClean="0"/>
              <a:t>بوهروم</a:t>
            </a:r>
            <a:endParaRPr lang="ar-DZ" dirty="0" smtClean="0"/>
          </a:p>
          <a:p>
            <a:pPr rtl="1"/>
            <a:r>
              <a:rPr lang="fr-FR" dirty="0" smtClean="0"/>
              <a:t>ihremen@yahoo.fr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995986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dirty="0" smtClean="0"/>
              <a:t>التمرين رقم 1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D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على كل طالب اقتراح موضوع بحث </a:t>
            </a:r>
            <a:r>
              <a:rPr lang="ar-DZ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متموقع</a:t>
            </a:r>
            <a:r>
              <a:rPr lang="ar-D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r" rtl="1"/>
            <a:r>
              <a:rPr lang="ar-D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1- </a:t>
            </a:r>
            <a:r>
              <a:rPr lang="ar-DZ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في الفضاء  الاجتماعي الجزائري </a:t>
            </a:r>
            <a:r>
              <a:rPr lang="ar-D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بدراسة النظام الصحي الجزائري منذ الاستقلال، </a:t>
            </a:r>
          </a:p>
          <a:p>
            <a:pPr algn="r" rtl="1"/>
            <a:r>
              <a:rPr lang="ar-D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2-وفي </a:t>
            </a:r>
            <a:r>
              <a:rPr lang="ar-DZ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الحقل المعرفي لعلم اجتماع الصحة </a:t>
            </a:r>
            <a:r>
              <a:rPr lang="ar-D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بتناول القضايا التي تبلورت كاهتمامات بحثية.</a:t>
            </a:r>
          </a:p>
          <a:p>
            <a:pPr algn="r" rtl="1"/>
            <a:r>
              <a:rPr lang="ar-D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3- ترسل الاقتراحات على العنوان :   </a:t>
            </a:r>
            <a:r>
              <a:rPr lang="fr-FR" dirty="0" smtClean="0"/>
              <a:t>ihremen@yahoo.fr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258593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dirty="0" smtClean="0"/>
              <a:t>التمرين رقم 2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D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انجز بطاقة قراءة تبين </a:t>
            </a:r>
            <a:r>
              <a:rPr lang="ar-DZ" sz="4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المراحل التنظيمية </a:t>
            </a:r>
            <a:r>
              <a:rPr lang="ar-D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الذي مر بها </a:t>
            </a:r>
            <a:r>
              <a:rPr lang="ar-DZ" sz="4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النظام الصحي </a:t>
            </a:r>
            <a:r>
              <a:rPr lang="ar-D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في الجزائر مند 1962</a:t>
            </a:r>
          </a:p>
          <a:p>
            <a:pPr algn="r" rtl="1"/>
            <a:r>
              <a:rPr lang="ar-D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ترسل البطاقة الى العنوان الالكتروني </a:t>
            </a:r>
            <a:r>
              <a:rPr lang="fr-FR" sz="4000" dirty="0" smtClean="0"/>
              <a:t>ihremen@yahoo.fr</a:t>
            </a:r>
            <a:r>
              <a:rPr lang="fr-FR" dirty="0" smtClean="0"/>
              <a:t>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459246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43492" y="980728"/>
            <a:ext cx="6777317" cy="4851901"/>
          </a:xfrm>
        </p:spPr>
        <p:txBody>
          <a:bodyPr>
            <a:normAutofit/>
          </a:bodyPr>
          <a:lstStyle/>
          <a:p>
            <a:pPr algn="r" rtl="1">
              <a:buFont typeface="Wingdings" panose="05000000000000000000" pitchFamily="2" charset="2"/>
              <a:buChar char="q"/>
            </a:pPr>
            <a:r>
              <a:rPr lang="ar-DZ" sz="4000" dirty="0">
                <a:latin typeface="Arial" panose="020B0604020202020204" pitchFamily="34" charset="0"/>
                <a:cs typeface="Arial" panose="020B0604020202020204" pitchFamily="34" charset="0"/>
              </a:rPr>
              <a:t>ي</a:t>
            </a:r>
            <a:r>
              <a:rPr lang="ar-D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خلص اتباع الإجراءات المعلنة في العروض السابقة الى اكتساب الفاعل المعرفي </a:t>
            </a:r>
            <a:r>
              <a:rPr lang="ar-DZ" sz="4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موقف نفسي  </a:t>
            </a:r>
            <a:r>
              <a:rPr lang="ar-D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جديد يتجلى في:</a:t>
            </a:r>
          </a:p>
          <a:p>
            <a:pPr algn="r" rtl="1">
              <a:buFont typeface="Wingdings" panose="05000000000000000000" pitchFamily="2" charset="2"/>
              <a:buChar char="§"/>
            </a:pPr>
            <a:r>
              <a:rPr lang="ar-D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الشعور</a:t>
            </a:r>
            <a:r>
              <a:rPr lang="ar-DZ" sz="4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DZ" sz="4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بجدية</a:t>
            </a:r>
            <a:r>
              <a:rPr lang="ar-DZ" sz="4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D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البحث العلمي، جدية </a:t>
            </a:r>
            <a:r>
              <a:rPr lang="ar-DZ" sz="4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متجلية</a:t>
            </a:r>
            <a:r>
              <a:rPr lang="ar-D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في مفترضاته ومقتضياته:</a:t>
            </a:r>
          </a:p>
        </p:txBody>
      </p:sp>
    </p:spTree>
    <p:extLst>
      <p:ext uri="{BB962C8B-B14F-4D97-AF65-F5344CB8AC3E}">
        <p14:creationId xmlns:p14="http://schemas.microsoft.com/office/powerpoint/2010/main" val="37687113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71600" y="1124744"/>
            <a:ext cx="6777317" cy="4824536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D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1- </a:t>
            </a:r>
            <a:r>
              <a:rPr lang="ar-DZ" sz="4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امتلاك</a:t>
            </a:r>
            <a:r>
              <a:rPr lang="ar-D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DZ" sz="4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تخصص</a:t>
            </a:r>
            <a:r>
              <a:rPr lang="ar-D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علم اجتماع الصحة: نظرياته، مفاهيمه ومناهجه، </a:t>
            </a:r>
          </a:p>
          <a:p>
            <a:pPr marL="0" indent="0" algn="r" rtl="1">
              <a:buNone/>
            </a:pPr>
            <a:r>
              <a:rPr lang="ar-DZ" sz="4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ar-D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ar-DZ" sz="4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امتلاك </a:t>
            </a:r>
            <a:r>
              <a:rPr lang="ar-DZ" sz="4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الخيال </a:t>
            </a:r>
            <a:r>
              <a:rPr lang="ar-DZ" sz="40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السوسيولوجي</a:t>
            </a:r>
            <a:r>
              <a:rPr lang="ar-DZ" sz="4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D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الذي يميز الفاعل المعرفي في مقاربته لموضوع الصحة عن كل المتدخلين في هذا الحقل بصفة أو أخرى </a:t>
            </a:r>
          </a:p>
        </p:txBody>
      </p:sp>
    </p:spTree>
    <p:extLst>
      <p:ext uri="{BB962C8B-B14F-4D97-AF65-F5344CB8AC3E}">
        <p14:creationId xmlns:p14="http://schemas.microsoft.com/office/powerpoint/2010/main" val="37687113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43492" y="1196752"/>
            <a:ext cx="6777317" cy="4635877"/>
          </a:xfrm>
        </p:spPr>
        <p:txBody>
          <a:bodyPr>
            <a:normAutofit fontScale="92500" lnSpcReduction="10000"/>
          </a:bodyPr>
          <a:lstStyle/>
          <a:p>
            <a:pPr algn="r" rtl="1"/>
            <a:r>
              <a:rPr lang="ar-DZ" sz="4000" dirty="0" smtClean="0"/>
              <a:t>3</a:t>
            </a:r>
            <a:r>
              <a:rPr lang="ar-D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ar-DZ" sz="4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إنتاج</a:t>
            </a:r>
            <a:r>
              <a:rPr lang="ar-D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واقتراح خطاب معرفي </a:t>
            </a:r>
            <a:r>
              <a:rPr lang="ar-DZ" sz="4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متميز</a:t>
            </a:r>
            <a:r>
              <a:rPr lang="ar-D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بموضوعتيه العلمية المدعمة بمعطيات ذات قابلية للتكذيب العلمي</a:t>
            </a:r>
          </a:p>
          <a:p>
            <a:pPr algn="r" rtl="1">
              <a:buFont typeface="Wingdings" panose="05000000000000000000" pitchFamily="2" charset="2"/>
              <a:buChar char="§"/>
            </a:pPr>
            <a:r>
              <a:rPr lang="ar-D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وفي نفس الوقت يشعر </a:t>
            </a:r>
            <a:r>
              <a:rPr lang="ar-DZ" sz="4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بثقل القطائع </a:t>
            </a:r>
            <a:r>
              <a:rPr lang="ar-D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التي تفرض نفسها عليه: </a:t>
            </a:r>
          </a:p>
          <a:p>
            <a:pPr algn="r" rtl="1"/>
            <a:r>
              <a:rPr lang="ar-D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1- ضرورة </a:t>
            </a:r>
            <a:r>
              <a:rPr lang="ar-DZ" sz="4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تجديد تصوره </a:t>
            </a:r>
            <a:r>
              <a:rPr lang="ar-D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للبحث العلمي ومستلزماته: مركبة </a:t>
            </a:r>
            <a:r>
              <a:rPr lang="ar-DZ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لايركبها</a:t>
            </a:r>
            <a:r>
              <a:rPr lang="ar-D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الا المطَلع لمستلزماتها</a:t>
            </a:r>
          </a:p>
        </p:txBody>
      </p:sp>
    </p:spTree>
    <p:extLst>
      <p:ext uri="{BB962C8B-B14F-4D97-AF65-F5344CB8AC3E}">
        <p14:creationId xmlns:p14="http://schemas.microsoft.com/office/powerpoint/2010/main" val="20315026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43492" y="1268760"/>
            <a:ext cx="6777317" cy="4563869"/>
          </a:xfrm>
        </p:spPr>
        <p:txBody>
          <a:bodyPr>
            <a:normAutofit/>
          </a:bodyPr>
          <a:lstStyle/>
          <a:p>
            <a:pPr algn="r" rtl="1"/>
            <a:r>
              <a:rPr lang="ar-D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2- </a:t>
            </a:r>
            <a:r>
              <a:rPr lang="ar-DZ" sz="4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قطيعة</a:t>
            </a:r>
            <a:r>
              <a:rPr lang="ar-D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مع </a:t>
            </a:r>
            <a:r>
              <a:rPr lang="ar-DZ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التمثلاث</a:t>
            </a:r>
            <a:r>
              <a:rPr lang="ar-D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الاجتماعية الموروثة من </a:t>
            </a:r>
            <a:r>
              <a:rPr lang="ar-DZ" sz="4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تنشئته الاجتماعية </a:t>
            </a:r>
            <a:r>
              <a:rPr lang="ar-D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المتمحورة حول المعرفة العامة</a:t>
            </a:r>
          </a:p>
          <a:p>
            <a:pPr algn="r" rtl="1"/>
            <a:r>
              <a:rPr lang="ar-D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3- </a:t>
            </a:r>
            <a:r>
              <a:rPr lang="ar-DZ" sz="4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بناء نطام معرفي علمي </a:t>
            </a:r>
            <a:r>
              <a:rPr lang="ar-D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تصوري جديد يأخذ ويتقيد بالتوجيهات العلمية في ترتيب العلاقة مع:</a:t>
            </a:r>
          </a:p>
          <a:p>
            <a:pPr marL="0" indent="0" algn="r" rtl="1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315026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43492" y="1196752"/>
            <a:ext cx="6777317" cy="4635877"/>
          </a:xfrm>
        </p:spPr>
        <p:txBody>
          <a:bodyPr>
            <a:noAutofit/>
          </a:bodyPr>
          <a:lstStyle/>
          <a:p>
            <a:pPr algn="r" rtl="1"/>
            <a:r>
              <a:rPr lang="ar-D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3- </a:t>
            </a:r>
            <a:r>
              <a:rPr lang="ar-DZ" sz="4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بناء </a:t>
            </a:r>
            <a:r>
              <a:rPr lang="ar-DZ" sz="4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نطام معرفي </a:t>
            </a:r>
            <a:r>
              <a:rPr lang="ar-D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علمي وتصور جديد له يأخذ ويتقيض بالتوجيهات العلمية في ترتيب العلاقة مع:</a:t>
            </a:r>
          </a:p>
          <a:p>
            <a:pPr algn="r" rtl="1"/>
            <a:r>
              <a:rPr lang="ar-D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آ- </a:t>
            </a:r>
            <a:r>
              <a:rPr lang="ar-DZ" sz="4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الذات العارفة </a:t>
            </a:r>
            <a:r>
              <a:rPr lang="ar-D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(الفاعل المعرفي)</a:t>
            </a:r>
          </a:p>
          <a:p>
            <a:pPr algn="r" rtl="1"/>
            <a:r>
              <a:rPr lang="ar-D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ب- </a:t>
            </a:r>
            <a:r>
              <a:rPr lang="ar-DZ" sz="4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الموضوع </a:t>
            </a:r>
            <a:r>
              <a:rPr lang="ar-DZ" sz="4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المعرفي</a:t>
            </a:r>
            <a:endParaRPr lang="ar-DZ" sz="40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3263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43492" y="1412776"/>
            <a:ext cx="6777317" cy="4419853"/>
          </a:xfrm>
        </p:spPr>
        <p:txBody>
          <a:bodyPr>
            <a:normAutofit/>
          </a:bodyPr>
          <a:lstStyle/>
          <a:p>
            <a:pPr algn="r" rtl="1"/>
            <a:r>
              <a:rPr lang="ar-D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ج- </a:t>
            </a:r>
            <a:r>
              <a:rPr lang="ar-DZ" sz="4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المنهج العلمي </a:t>
            </a:r>
            <a:r>
              <a:rPr lang="ar-D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الذي يحدد الترسانة المعرفية الموظفة من طرف الفاعل المعرفي في تحديد ذاته في اتصاله بموضوع المعرفة العلمية ومضمون هذا التواصل المتجلي في ترسانة المناهج والتقنيات البحثية المجندة في هذه العملية</a:t>
            </a:r>
            <a:endParaRPr lang="ar-DZ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3263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43492" y="1196752"/>
            <a:ext cx="6777317" cy="4635877"/>
          </a:xfrm>
        </p:spPr>
        <p:txBody>
          <a:bodyPr>
            <a:normAutofit/>
          </a:bodyPr>
          <a:lstStyle/>
          <a:p>
            <a:pPr algn="r" rtl="1">
              <a:buFont typeface="Wingdings" panose="05000000000000000000" pitchFamily="2" charset="2"/>
              <a:buChar char="q"/>
            </a:pPr>
            <a:r>
              <a:rPr lang="ar-D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يتضح عند الطالب المقدم على تحديد موضوع بحثه بتبنيه هذا الموقف المعرفي:</a:t>
            </a:r>
          </a:p>
          <a:p>
            <a:pPr algn="r" rtl="1"/>
            <a:r>
              <a:rPr lang="ar-D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1- ان </a:t>
            </a:r>
            <a:r>
              <a:rPr lang="ar-DZ" sz="4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موضوع البحث العلمي </a:t>
            </a:r>
            <a:r>
              <a:rPr lang="ar-DZ" sz="4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ليس مرميا </a:t>
            </a:r>
            <a:r>
              <a:rPr lang="ar-D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على الأرض في انتظار التقاطه متى استلزمت الضرورة </a:t>
            </a:r>
            <a:r>
              <a:rPr lang="ar-DZ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ذالك</a:t>
            </a:r>
            <a:endParaRPr lang="ar-DZ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62241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43492" y="1124744"/>
            <a:ext cx="6777317" cy="4707885"/>
          </a:xfrm>
        </p:spPr>
        <p:txBody>
          <a:bodyPr>
            <a:normAutofit/>
          </a:bodyPr>
          <a:lstStyle/>
          <a:p>
            <a:pPr algn="r" rtl="1"/>
            <a:r>
              <a:rPr lang="ar-DZ" sz="4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2- ولا ينتظر أن تعصر الخلايا </a:t>
            </a:r>
            <a:r>
              <a:rPr lang="ar-D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العصبية لابتكاره وعرضه</a:t>
            </a:r>
          </a:p>
          <a:p>
            <a:pPr algn="r" rtl="1"/>
            <a:r>
              <a:rPr lang="ar-D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3- بل يخضع </a:t>
            </a:r>
            <a:r>
              <a:rPr lang="ar-DZ" sz="4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انتاجه</a:t>
            </a:r>
            <a:r>
              <a:rPr lang="ar-D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لعملية منظمة -  نظام المعرفة العلمية- تقترحه للدراسة بتوفير شروط قابليته للبحث فيه</a:t>
            </a:r>
            <a:endParaRPr lang="fr-FR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62241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131</TotalTime>
  <Words>320</Words>
  <Application>Microsoft Office PowerPoint</Application>
  <PresentationFormat>Affichage à l'écran (4:3)</PresentationFormat>
  <Paragraphs>28</Paragraphs>
  <Slides>11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Austin</vt:lpstr>
      <vt:lpstr>اختيار موضوع بحث في علم اجتماع الصحة تابع – 3-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التمرين رقم 1</vt:lpstr>
      <vt:lpstr>التمرين رقم 2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BOUHROUM  Abdelhakim</dc:creator>
  <cp:lastModifiedBy>BOUHROUM  Abdelhakim</cp:lastModifiedBy>
  <cp:revision>15</cp:revision>
  <dcterms:created xsi:type="dcterms:W3CDTF">2020-04-25T22:42:30Z</dcterms:created>
  <dcterms:modified xsi:type="dcterms:W3CDTF">2020-04-26T00:56:08Z</dcterms:modified>
</cp:coreProperties>
</file>