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99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491770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3190382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3466100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862705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356959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5ECAA11-94F9-43C5-BA66-6FE8011B525A}"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519981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5ECAA11-94F9-43C5-BA66-6FE8011B525A}" type="datetimeFigureOut">
              <a:rPr lang="fr-FR" smtClean="0"/>
              <a:t>2025-10-07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86849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5ECAA11-94F9-43C5-BA66-6FE8011B525A}" type="datetimeFigureOut">
              <a:rPr lang="fr-FR" smtClean="0"/>
              <a:t>2025-10-07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107506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5ECAA11-94F9-43C5-BA66-6FE8011B525A}" type="datetimeFigureOut">
              <a:rPr lang="fr-FR" smtClean="0"/>
              <a:t>2025-10-07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35417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5ECAA11-94F9-43C5-BA66-6FE8011B525A}"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3365090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5ECAA11-94F9-43C5-BA66-6FE8011B525A}"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B3BF38-F57F-4784-A051-6E025155CC35}" type="slidenum">
              <a:rPr lang="fr-FR" smtClean="0"/>
              <a:t>‹N°›</a:t>
            </a:fld>
            <a:endParaRPr lang="fr-FR"/>
          </a:p>
        </p:txBody>
      </p:sp>
    </p:spTree>
    <p:extLst>
      <p:ext uri="{BB962C8B-B14F-4D97-AF65-F5344CB8AC3E}">
        <p14:creationId xmlns:p14="http://schemas.microsoft.com/office/powerpoint/2010/main" val="1665969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AA11-94F9-43C5-BA66-6FE8011B525A}" type="datetimeFigureOut">
              <a:rPr lang="fr-FR" smtClean="0"/>
              <a:t>2025-10-07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3BF38-F57F-4784-A051-6E025155CC35}" type="slidenum">
              <a:rPr lang="fr-FR" smtClean="0"/>
              <a:t>‹N°›</a:t>
            </a:fld>
            <a:endParaRPr lang="fr-FR"/>
          </a:p>
        </p:txBody>
      </p:sp>
    </p:spTree>
    <p:extLst>
      <p:ext uri="{BB962C8B-B14F-4D97-AF65-F5344CB8AC3E}">
        <p14:creationId xmlns:p14="http://schemas.microsoft.com/office/powerpoint/2010/main" val="116462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search?sca_esv=7a9ba4e907545bf1&amp;rlz=1C1CHNY_frDZ896DZ896&amp;cs=0&amp;q=ethnography&amp;sa=X&amp;ved=2ahUKEwj59taOiJOQAxXuaqQEHZgPL2cQxccNegQIAhAC&amp;mstk=AUtExfDb_C9VHQ7MD0k168IIv1b1_gZxf-ry3b0wHdEy-lvqKaUXpnD6XNJar-2vhnmZMf2DrV6m1dA3rM1w_ufsnUN15-pg1AGLMGFtvyCavC0NGpfz8UIAcX3TfjuLovmBSo8&amp;csui=3" TargetMode="External"/><Relationship Id="rId2" Type="http://schemas.openxmlformats.org/officeDocument/2006/relationships/hyperlink" Target="https://www.google.com/search?sca_esv=7a9ba4e907545bf1&amp;rlz=1C1CHNY_frDZ896DZ896&amp;cs=0&amp;q=participant+observation&amp;sa=X&amp;ved=2ahUKEwj59taOiJOQAxXuaqQEHZgPL2cQxccNegQIAhAB&amp;mstk=AUtExfDb_C9VHQ7MD0k168IIv1b1_gZxf-ry3b0wHdEy-lvqKaUXpnD6XNJar-2vhnmZMf2DrV6m1dA3rM1w_ufsnUN15-pg1AGLMGFtvyCavC0NGpfz8UIAcX3TfjuLovmBSo8&amp;csui=3"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2657"/>
            <a:ext cx="7772400" cy="1152127"/>
          </a:xfrm>
          <a:solidFill>
            <a:schemeClr val="bg2">
              <a:lumMod val="75000"/>
            </a:schemeClr>
          </a:solidFill>
        </p:spPr>
        <p:txBody>
          <a:bodyPr>
            <a:normAutofit fontScale="90000"/>
          </a:bodyPr>
          <a:lstStyle/>
          <a:p>
            <a:pPr>
              <a:lnSpc>
                <a:spcPct val="115000"/>
              </a:lnSpc>
              <a:spcAft>
                <a:spcPts val="1000"/>
              </a:spcAft>
            </a:pPr>
            <a:r>
              <a:rPr lang="en-US" sz="3200" b="1" dirty="0" smtClean="0">
                <a:effectLst/>
                <a:latin typeface="Times New Roman"/>
                <a:ea typeface="Calibri"/>
                <a:cs typeface="Arial"/>
              </a:rPr>
              <a:t>Historical Development of Anthropology</a:t>
            </a:r>
            <a:r>
              <a:rPr lang="fr-FR" sz="3200" dirty="0">
                <a:ea typeface="Calibri"/>
                <a:cs typeface="Arial"/>
              </a:rPr>
              <a:t/>
            </a:r>
            <a:br>
              <a:rPr lang="fr-FR" sz="3200" dirty="0">
                <a:ea typeface="Calibri"/>
                <a:cs typeface="Arial"/>
              </a:rPr>
            </a:br>
            <a:endParaRPr lang="fr-FR" sz="3200" dirty="0"/>
          </a:p>
        </p:txBody>
      </p:sp>
      <p:sp>
        <p:nvSpPr>
          <p:cNvPr id="3" name="Sous-titre 2"/>
          <p:cNvSpPr>
            <a:spLocks noGrp="1"/>
          </p:cNvSpPr>
          <p:nvPr>
            <p:ph type="subTitle" idx="1"/>
          </p:nvPr>
        </p:nvSpPr>
        <p:spPr>
          <a:xfrm>
            <a:off x="611560" y="1772816"/>
            <a:ext cx="8064896" cy="4680520"/>
          </a:xfrm>
          <a:solidFill>
            <a:schemeClr val="bg2">
              <a:lumMod val="50000"/>
            </a:schemeClr>
          </a:solidFill>
        </p:spPr>
        <p:txBody>
          <a:bodyPr>
            <a:normAutofit fontScale="25000" lnSpcReduction="20000"/>
          </a:bodyPr>
          <a:lstStyle/>
          <a:p>
            <a:pPr>
              <a:lnSpc>
                <a:spcPct val="115000"/>
              </a:lnSpc>
              <a:spcAft>
                <a:spcPts val="1000"/>
              </a:spcAft>
            </a:pPr>
            <a:r>
              <a:rPr lang="en-US" b="1" dirty="0" smtClean="0">
                <a:effectLst/>
                <a:latin typeface="Times New Roman"/>
                <a:ea typeface="Calibri"/>
                <a:cs typeface="Arial"/>
              </a:rPr>
              <a:t> </a:t>
            </a:r>
            <a:endParaRPr lang="fr-FR" sz="2800" dirty="0">
              <a:ea typeface="Calibri"/>
              <a:cs typeface="Arial"/>
            </a:endParaRPr>
          </a:p>
          <a:p>
            <a:pPr algn="justLow">
              <a:lnSpc>
                <a:spcPct val="115000"/>
              </a:lnSpc>
              <a:spcAft>
                <a:spcPts val="1000"/>
              </a:spcAft>
            </a:pPr>
            <a:r>
              <a:rPr lang="en-US" sz="9600" dirty="0" smtClean="0">
                <a:solidFill>
                  <a:schemeClr val="bg1"/>
                </a:solidFill>
                <a:effectLst/>
                <a:latin typeface="Times New Roman" panose="02020603050405020304" pitchFamily="18" charset="0"/>
                <a:ea typeface="Calibri"/>
                <a:cs typeface="Times New Roman" panose="02020603050405020304" pitchFamily="18" charset="0"/>
              </a:rPr>
              <a:t>Anthropology has developed through several key stages. It began in the 19th century during the colonial era, when early anthropologists studied "exotic" cultures from a Eurocentric perspective. In the early 20th century, the field shifted toward cultural relativism, led by figures like Franz Boas, emphasizing the importance of understanding societies on their own terms. By the mid-20th century, anthropology expanded to include </a:t>
            </a:r>
            <a:r>
              <a:rPr lang="en-US" sz="9600" dirty="0" err="1" smtClean="0">
                <a:solidFill>
                  <a:schemeClr val="bg1"/>
                </a:solidFill>
                <a:effectLst/>
                <a:latin typeface="Times New Roman" panose="02020603050405020304" pitchFamily="18" charset="0"/>
                <a:ea typeface="Calibri"/>
                <a:cs typeface="Times New Roman" panose="02020603050405020304" pitchFamily="18" charset="0"/>
              </a:rPr>
              <a:t>structuralist</a:t>
            </a:r>
            <a:r>
              <a:rPr lang="en-US" sz="9600" dirty="0" smtClean="0">
                <a:solidFill>
                  <a:schemeClr val="bg1"/>
                </a:solidFill>
                <a:effectLst/>
                <a:latin typeface="Times New Roman" panose="02020603050405020304" pitchFamily="18" charset="0"/>
                <a:ea typeface="Calibri"/>
                <a:cs typeface="Times New Roman" panose="02020603050405020304" pitchFamily="18" charset="0"/>
              </a:rPr>
              <a:t>, functionalist, and later postmodern approaches, reflecting broader social and intellectual changes.</a:t>
            </a:r>
            <a:endParaRPr lang="fr-FR" sz="9600" dirty="0">
              <a:solidFill>
                <a:schemeClr val="bg1"/>
              </a:solidFill>
              <a:latin typeface="Times New Roman" panose="02020603050405020304" pitchFamily="18" charset="0"/>
              <a:ea typeface="Calibri"/>
              <a:cs typeface="Times New Roman" panose="02020603050405020304" pitchFamily="18" charset="0"/>
            </a:endParaRPr>
          </a:p>
          <a:p>
            <a:pPr>
              <a:lnSpc>
                <a:spcPct val="115000"/>
              </a:lnSpc>
              <a:spcAft>
                <a:spcPts val="1000"/>
              </a:spcAft>
            </a:pPr>
            <a:r>
              <a:rPr lang="en-US" b="1" dirty="0" smtClean="0">
                <a:effectLst/>
                <a:latin typeface="Times New Roman"/>
                <a:ea typeface="Calibri"/>
                <a:cs typeface="Arial"/>
              </a:rPr>
              <a:t> </a:t>
            </a:r>
            <a:endParaRPr lang="fr-FR" sz="2800" dirty="0">
              <a:ea typeface="Calibri"/>
              <a:cs typeface="Arial"/>
            </a:endParaRPr>
          </a:p>
          <a:p>
            <a:pPr>
              <a:lnSpc>
                <a:spcPct val="115000"/>
              </a:lnSpc>
              <a:spcAft>
                <a:spcPts val="1000"/>
              </a:spcAft>
            </a:pPr>
            <a:r>
              <a:rPr lang="en-US" b="1" dirty="0" smtClean="0">
                <a:effectLst/>
                <a:latin typeface="Times New Roman"/>
                <a:ea typeface="Calibri"/>
                <a:cs typeface="Arial"/>
              </a:rPr>
              <a:t>---</a:t>
            </a:r>
            <a:endParaRPr lang="fr-FR" sz="2800" dirty="0">
              <a:ea typeface="Calibri"/>
              <a:cs typeface="Arial"/>
            </a:endParaRPr>
          </a:p>
          <a:p>
            <a:pPr>
              <a:lnSpc>
                <a:spcPct val="115000"/>
              </a:lnSpc>
              <a:spcAft>
                <a:spcPts val="1000"/>
              </a:spcAft>
            </a:pPr>
            <a:r>
              <a:rPr lang="en-US" b="1" dirty="0" smtClean="0">
                <a:effectLst/>
                <a:latin typeface="Times New Roman"/>
                <a:ea typeface="Calibri"/>
                <a:cs typeface="Arial"/>
              </a:rPr>
              <a:t> </a:t>
            </a:r>
            <a:endParaRPr lang="fr-FR" sz="2800" dirty="0">
              <a:ea typeface="Calibri"/>
              <a:cs typeface="Arial"/>
            </a:endParaRPr>
          </a:p>
          <a:p>
            <a:endParaRPr lang="fr-FR" dirty="0"/>
          </a:p>
        </p:txBody>
      </p:sp>
    </p:spTree>
    <p:extLst>
      <p:ext uri="{BB962C8B-B14F-4D97-AF65-F5344CB8AC3E}">
        <p14:creationId xmlns:p14="http://schemas.microsoft.com/office/powerpoint/2010/main" val="3111538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0"/>
            <a:ext cx="7772400" cy="980729"/>
          </a:xfrm>
          <a:solidFill>
            <a:schemeClr val="bg2">
              <a:lumMod val="75000"/>
            </a:schemeClr>
          </a:solidFill>
        </p:spPr>
        <p:txBody>
          <a:bodyPr>
            <a:normAutofit fontScale="90000"/>
          </a:bodyPr>
          <a:lstStyle/>
          <a:p>
            <a:pPr>
              <a:lnSpc>
                <a:spcPct val="115000"/>
              </a:lnSpc>
              <a:spcAft>
                <a:spcPts val="1000"/>
              </a:spcAft>
            </a:pPr>
            <a:r>
              <a:rPr lang="en-US" b="1" i="1" u="sng" dirty="0">
                <a:solidFill>
                  <a:schemeClr val="bg1"/>
                </a:solidFill>
                <a:ea typeface="Calibri"/>
                <a:cs typeface="Arial"/>
              </a:rPr>
              <a:t>1. Early Roots (Pre-19th Century)</a:t>
            </a:r>
            <a:r>
              <a:rPr lang="fr-FR" sz="3600" dirty="0">
                <a:solidFill>
                  <a:schemeClr val="bg1"/>
                </a:solidFill>
                <a:ea typeface="Calibri"/>
                <a:cs typeface="Arial"/>
              </a:rPr>
              <a:t/>
            </a:r>
            <a:br>
              <a:rPr lang="fr-FR" sz="3600" dirty="0">
                <a:solidFill>
                  <a:schemeClr val="bg1"/>
                </a:solidFill>
                <a:ea typeface="Calibri"/>
                <a:cs typeface="Arial"/>
              </a:rPr>
            </a:br>
            <a:endParaRPr lang="fr-FR" dirty="0">
              <a:solidFill>
                <a:schemeClr val="bg1"/>
              </a:solidFill>
            </a:endParaRPr>
          </a:p>
        </p:txBody>
      </p:sp>
      <p:sp>
        <p:nvSpPr>
          <p:cNvPr id="3" name="Sous-titre 2"/>
          <p:cNvSpPr>
            <a:spLocks noGrp="1"/>
          </p:cNvSpPr>
          <p:nvPr>
            <p:ph type="subTitle" idx="1"/>
          </p:nvPr>
        </p:nvSpPr>
        <p:spPr>
          <a:xfrm>
            <a:off x="611560" y="908720"/>
            <a:ext cx="7920880" cy="5760640"/>
          </a:xfrm>
          <a:solidFill>
            <a:schemeClr val="bg2">
              <a:lumMod val="50000"/>
            </a:schemeClr>
          </a:solidFill>
          <a:ln>
            <a:solidFill>
              <a:schemeClr val="accent1"/>
            </a:solidFill>
          </a:ln>
        </p:spPr>
        <p:txBody>
          <a:bodyPr>
            <a:normAutofit fontScale="25000" lnSpcReduction="20000"/>
          </a:bodyPr>
          <a:lstStyle/>
          <a:p>
            <a:pPr>
              <a:lnSpc>
                <a:spcPct val="115000"/>
              </a:lnSpc>
              <a:spcAft>
                <a:spcPts val="1000"/>
              </a:spcAft>
            </a:pPr>
            <a:r>
              <a:rPr lang="en-US" dirty="0">
                <a:ea typeface="Calibri"/>
                <a:cs typeface="Arial"/>
              </a:rPr>
              <a:t> </a:t>
            </a:r>
            <a:endParaRPr lang="fr-FR" dirty="0">
              <a:ea typeface="Calibri"/>
              <a:cs typeface="Arial"/>
            </a:endParaRPr>
          </a:p>
          <a:p>
            <a:pPr algn="just">
              <a:lnSpc>
                <a:spcPct val="115000"/>
              </a:lnSpc>
              <a:spcAft>
                <a:spcPts val="1000"/>
              </a:spcAft>
            </a:pPr>
            <a:r>
              <a:rPr lang="en-US" sz="8000" dirty="0" smtClean="0">
                <a:solidFill>
                  <a:schemeClr val="bg1"/>
                </a:solidFill>
                <a:latin typeface="Times New Roman" panose="02020603050405020304" pitchFamily="18" charset="0"/>
                <a:ea typeface="Calibri"/>
                <a:cs typeface="Times New Roman" panose="02020603050405020304" pitchFamily="18" charset="0"/>
              </a:rPr>
              <a:t>    Early </a:t>
            </a:r>
            <a:r>
              <a:rPr lang="en-US" sz="8000" dirty="0">
                <a:solidFill>
                  <a:schemeClr val="bg1"/>
                </a:solidFill>
                <a:latin typeface="Times New Roman" panose="02020603050405020304" pitchFamily="18" charset="0"/>
                <a:ea typeface="Calibri"/>
                <a:cs typeface="Times New Roman" panose="02020603050405020304" pitchFamily="18" charset="0"/>
              </a:rPr>
              <a:t>ideas in anthropology** came from **travelers, missionaries, and philosophers** who observed and recorded the customs, beliefs, and lifestyles of different peoples during their journeys.</a:t>
            </a:r>
            <a:endParaRPr lang="fr-FR" sz="8000" dirty="0">
              <a:solidFill>
                <a:schemeClr val="bg1"/>
              </a:solidFill>
              <a:latin typeface="Times New Roman" panose="02020603050405020304" pitchFamily="18" charset="0"/>
              <a:ea typeface="Calibri"/>
              <a:cs typeface="Times New Roman" panose="02020603050405020304" pitchFamily="18" charset="0"/>
            </a:endParaRPr>
          </a:p>
          <a:p>
            <a:pPr indent="449580" algn="l">
              <a:lnSpc>
                <a:spcPct val="115000"/>
              </a:lnSpc>
            </a:pPr>
            <a:r>
              <a:rPr lang="en-US" sz="5400" b="1" u="sng" dirty="0" smtClean="0">
                <a:ea typeface="Calibri"/>
                <a:cs typeface="Arial"/>
              </a:rPr>
              <a:t> </a:t>
            </a:r>
            <a:r>
              <a:rPr lang="en-US" sz="8000" b="1" u="sng" dirty="0">
                <a:solidFill>
                  <a:schemeClr val="bg1"/>
                </a:solidFill>
                <a:latin typeface="Times New Roman" panose="02020603050405020304" pitchFamily="18" charset="0"/>
                <a:ea typeface="Calibri"/>
                <a:cs typeface="Times New Roman" panose="02020603050405020304" pitchFamily="18" charset="0"/>
              </a:rPr>
              <a:t>Important Figure</a:t>
            </a:r>
            <a:r>
              <a:rPr lang="en-US" sz="8000" dirty="0">
                <a:solidFill>
                  <a:schemeClr val="bg1"/>
                </a:solidFill>
                <a:latin typeface="Times New Roman" panose="02020603050405020304" pitchFamily="18" charset="0"/>
                <a:ea typeface="Calibri"/>
                <a:cs typeface="Times New Roman" panose="02020603050405020304" pitchFamily="18" charset="0"/>
              </a:rPr>
              <a:t>: </a:t>
            </a:r>
            <a:r>
              <a:rPr lang="en-US" sz="8000" dirty="0" smtClean="0">
                <a:solidFill>
                  <a:schemeClr val="bg1"/>
                </a:solidFill>
                <a:latin typeface="Times New Roman" panose="02020603050405020304" pitchFamily="18" charset="0"/>
                <a:ea typeface="Calibri"/>
                <a:cs typeface="Times New Roman" panose="02020603050405020304" pitchFamily="18" charset="0"/>
              </a:rPr>
              <a:t>Herodotus– </a:t>
            </a:r>
            <a:r>
              <a:rPr lang="en-US" sz="8000" dirty="0">
                <a:solidFill>
                  <a:schemeClr val="bg1"/>
                </a:solidFill>
                <a:latin typeface="Times New Roman" panose="02020603050405020304" pitchFamily="18" charset="0"/>
                <a:ea typeface="Calibri"/>
                <a:cs typeface="Times New Roman" panose="02020603050405020304" pitchFamily="18" charset="0"/>
              </a:rPr>
              <a:t>Known as the "father of history"; </a:t>
            </a:r>
            <a:r>
              <a:rPr lang="en-US" sz="8000" dirty="0" smtClean="0">
                <a:solidFill>
                  <a:schemeClr val="bg1"/>
                </a:solidFill>
                <a:effectLst/>
                <a:latin typeface="Times New Roman" panose="02020603050405020304" pitchFamily="18" charset="0"/>
                <a:ea typeface="Calibri"/>
                <a:cs typeface="Times New Roman" panose="02020603050405020304" pitchFamily="18" charset="0"/>
              </a:rPr>
              <a:t>Herodotus often compared how different peoples practiced customs, especially around important topics like **death rituals.</a:t>
            </a:r>
            <a:endParaRPr lang="fr-FR" sz="8000" dirty="0">
              <a:solidFill>
                <a:schemeClr val="bg1"/>
              </a:solidFill>
              <a:latin typeface="Times New Roman" panose="02020603050405020304" pitchFamily="18" charset="0"/>
              <a:ea typeface="Calibri"/>
              <a:cs typeface="Times New Roman" panose="02020603050405020304" pitchFamily="18" charset="0"/>
            </a:endParaRPr>
          </a:p>
          <a:p>
            <a:pPr indent="449580" algn="just">
              <a:lnSpc>
                <a:spcPct val="115000"/>
              </a:lnSpc>
              <a:spcAft>
                <a:spcPts val="0"/>
              </a:spcAft>
            </a:pPr>
            <a:r>
              <a:rPr lang="en-US" sz="8000" dirty="0" smtClean="0">
                <a:solidFill>
                  <a:schemeClr val="bg1"/>
                </a:solidFill>
                <a:effectLst/>
                <a:latin typeface="Times New Roman"/>
                <a:ea typeface="Calibri"/>
                <a:cs typeface="Arial"/>
              </a:rPr>
              <a:t> 1- </a:t>
            </a:r>
            <a:r>
              <a:rPr lang="en-US" sz="8000" b="1" i="1" u="sng" dirty="0" smtClean="0">
                <a:solidFill>
                  <a:schemeClr val="bg1"/>
                </a:solidFill>
                <a:effectLst/>
                <a:latin typeface="Times New Roman"/>
                <a:ea typeface="Calibri"/>
                <a:cs typeface="Arial"/>
              </a:rPr>
              <a:t>Example: Burial Customs</a:t>
            </a:r>
            <a:endParaRPr lang="fr-FR" sz="8000" b="1" dirty="0">
              <a:solidFill>
                <a:schemeClr val="bg1"/>
              </a:solidFill>
              <a:ea typeface="Calibri"/>
              <a:cs typeface="Arial"/>
            </a:endParaRPr>
          </a:p>
          <a:p>
            <a:pPr indent="449580" algn="just">
              <a:lnSpc>
                <a:spcPct val="115000"/>
              </a:lnSpc>
              <a:spcAft>
                <a:spcPts val="0"/>
              </a:spcAft>
            </a:pPr>
            <a:r>
              <a:rPr lang="en-US" sz="8000" dirty="0" smtClean="0">
                <a:solidFill>
                  <a:schemeClr val="bg1"/>
                </a:solidFill>
                <a:effectLst/>
                <a:latin typeface="Times New Roman"/>
                <a:ea typeface="Calibri"/>
                <a:cs typeface="Arial"/>
              </a:rPr>
              <a:t> </a:t>
            </a:r>
            <a:r>
              <a:rPr lang="en-US" sz="8000" b="1" dirty="0" smtClean="0">
                <a:solidFill>
                  <a:schemeClr val="bg1"/>
                </a:solidFill>
                <a:effectLst/>
                <a:latin typeface="Times New Roman"/>
                <a:ea typeface="Calibri"/>
                <a:cs typeface="Arial"/>
              </a:rPr>
              <a:t>Greeks</a:t>
            </a:r>
            <a:r>
              <a:rPr lang="en-US" sz="8000" dirty="0" smtClean="0">
                <a:solidFill>
                  <a:schemeClr val="bg1"/>
                </a:solidFill>
                <a:effectLst/>
                <a:latin typeface="Times New Roman"/>
                <a:ea typeface="Calibri"/>
                <a:cs typeface="Arial"/>
              </a:rPr>
              <a:t>: Burned their dead (cremation)</a:t>
            </a:r>
            <a:r>
              <a:rPr lang="fr-FR" sz="8000" dirty="0" smtClean="0">
                <a:solidFill>
                  <a:schemeClr val="bg1"/>
                </a:solidFill>
                <a:latin typeface="Times New Roman"/>
                <a:ea typeface="Calibri"/>
                <a:cs typeface="Arial"/>
              </a:rPr>
              <a:t>/</a:t>
            </a:r>
            <a:r>
              <a:rPr lang="en-US" sz="8000" b="1" dirty="0" smtClean="0">
                <a:solidFill>
                  <a:schemeClr val="bg1"/>
                </a:solidFill>
                <a:effectLst/>
                <a:latin typeface="Times New Roman"/>
                <a:ea typeface="Calibri"/>
                <a:cs typeface="Arial"/>
              </a:rPr>
              <a:t>Egyptians</a:t>
            </a:r>
            <a:r>
              <a:rPr lang="en-US" sz="8000" dirty="0" smtClean="0">
                <a:solidFill>
                  <a:schemeClr val="bg1"/>
                </a:solidFill>
                <a:effectLst/>
                <a:latin typeface="Times New Roman"/>
                <a:ea typeface="Calibri"/>
                <a:cs typeface="Arial"/>
              </a:rPr>
              <a:t>: Mummified and preserved the body (embalming).</a:t>
            </a:r>
          </a:p>
          <a:p>
            <a:pPr indent="449580" algn="just">
              <a:lnSpc>
                <a:spcPct val="115000"/>
              </a:lnSpc>
              <a:spcAft>
                <a:spcPts val="0"/>
              </a:spcAft>
            </a:pPr>
            <a:r>
              <a:rPr lang="en-US" sz="8000" b="1" i="1" u="sng" dirty="0" smtClean="0">
                <a:solidFill>
                  <a:schemeClr val="bg1"/>
                </a:solidFill>
                <a:latin typeface="Times New Roman"/>
                <a:ea typeface="Calibri"/>
                <a:cs typeface="Arial"/>
              </a:rPr>
              <a:t>2- </a:t>
            </a:r>
            <a:r>
              <a:rPr lang="en-US" sz="8000" b="1" i="1" u="sng" dirty="0" smtClean="0">
                <a:solidFill>
                  <a:schemeClr val="bg1"/>
                </a:solidFill>
                <a:effectLst/>
                <a:latin typeface="Times New Roman"/>
                <a:ea typeface="Calibri"/>
                <a:cs typeface="Arial"/>
              </a:rPr>
              <a:t>Example: Greetings</a:t>
            </a:r>
            <a:endParaRPr lang="fr-FR" sz="8000" dirty="0">
              <a:solidFill>
                <a:schemeClr val="bg1"/>
              </a:solidFill>
              <a:ea typeface="Calibri"/>
              <a:cs typeface="Arial"/>
            </a:endParaRPr>
          </a:p>
          <a:p>
            <a:pPr indent="449580" algn="just">
              <a:lnSpc>
                <a:spcPct val="115000"/>
              </a:lnSpc>
              <a:spcAft>
                <a:spcPts val="0"/>
              </a:spcAft>
            </a:pPr>
            <a:r>
              <a:rPr lang="en-US" sz="8000" dirty="0" smtClean="0">
                <a:solidFill>
                  <a:schemeClr val="bg1"/>
                </a:solidFill>
                <a:effectLst/>
                <a:latin typeface="Times New Roman"/>
                <a:ea typeface="Calibri"/>
                <a:cs typeface="Arial"/>
              </a:rPr>
              <a:t>Persians : Greeted each other with **</a:t>
            </a:r>
            <a:r>
              <a:rPr lang="en-US" sz="8000" b="1" dirty="0" smtClean="0">
                <a:solidFill>
                  <a:schemeClr val="bg1"/>
                </a:solidFill>
                <a:effectLst/>
                <a:latin typeface="Times New Roman"/>
                <a:ea typeface="Calibri"/>
                <a:cs typeface="Arial"/>
              </a:rPr>
              <a:t>kisses</a:t>
            </a:r>
            <a:r>
              <a:rPr lang="en-US" sz="8000" dirty="0" smtClean="0">
                <a:solidFill>
                  <a:schemeClr val="bg1"/>
                </a:solidFill>
                <a:effectLst/>
                <a:latin typeface="Times New Roman"/>
                <a:ea typeface="Calibri"/>
                <a:cs typeface="Arial"/>
              </a:rPr>
              <a:t>** depending on rank/Greeks: Used **</a:t>
            </a:r>
            <a:r>
              <a:rPr lang="en-US" sz="8000" b="1" dirty="0" smtClean="0">
                <a:solidFill>
                  <a:schemeClr val="bg1"/>
                </a:solidFill>
                <a:effectLst/>
                <a:latin typeface="Times New Roman"/>
                <a:ea typeface="Calibri"/>
                <a:cs typeface="Arial"/>
              </a:rPr>
              <a:t>handshakes or verbal greetings</a:t>
            </a:r>
            <a:r>
              <a:rPr lang="en-US" sz="8000" dirty="0" smtClean="0">
                <a:solidFill>
                  <a:schemeClr val="bg1"/>
                </a:solidFill>
                <a:effectLst/>
                <a:latin typeface="Times New Roman"/>
                <a:ea typeface="Calibri"/>
                <a:cs typeface="Arial"/>
              </a:rPr>
              <a:t>**.</a:t>
            </a:r>
            <a:endParaRPr lang="fr-FR" sz="8000" dirty="0">
              <a:solidFill>
                <a:schemeClr val="bg1"/>
              </a:solidFill>
              <a:ea typeface="Calibri"/>
              <a:cs typeface="Arial"/>
            </a:endParaRPr>
          </a:p>
          <a:p>
            <a:pPr indent="449580" algn="just">
              <a:lnSpc>
                <a:spcPct val="115000"/>
              </a:lnSpc>
              <a:spcAft>
                <a:spcPts val="0"/>
              </a:spcAft>
            </a:pPr>
            <a:r>
              <a:rPr lang="en-US" sz="8000" dirty="0" smtClean="0">
                <a:solidFill>
                  <a:schemeClr val="bg1"/>
                </a:solidFill>
                <a:effectLst/>
                <a:latin typeface="Times New Roman"/>
                <a:ea typeface="Calibri"/>
                <a:cs typeface="Arial"/>
              </a:rPr>
              <a:t>Herodotus didn’t judge which was better instead, he observed and respected the differences, making him one of the first thinkers to approach cultures with curiosity rather than bias /</a:t>
            </a:r>
            <a:r>
              <a:rPr lang="en-US" sz="8000" dirty="0" smtClean="0">
                <a:solidFill>
                  <a:prstClr val="white"/>
                </a:solidFill>
                <a:latin typeface="Times New Roman"/>
                <a:ea typeface="Calibri"/>
                <a:cs typeface="Arial"/>
              </a:rPr>
              <a:t>He </a:t>
            </a:r>
            <a:r>
              <a:rPr lang="en-US" sz="8000" dirty="0" err="1">
                <a:solidFill>
                  <a:prstClr val="white"/>
                </a:solidFill>
                <a:latin typeface="Times New Roman"/>
                <a:ea typeface="Calibri"/>
                <a:cs typeface="Arial"/>
              </a:rPr>
              <a:t>wrote"Every</a:t>
            </a:r>
            <a:r>
              <a:rPr lang="en-US" sz="8000" dirty="0">
                <a:solidFill>
                  <a:prstClr val="white"/>
                </a:solidFill>
                <a:latin typeface="Times New Roman"/>
                <a:ea typeface="Calibri"/>
                <a:cs typeface="Arial"/>
              </a:rPr>
              <a:t> nation thinks its own customs are best</a:t>
            </a:r>
            <a:r>
              <a:rPr lang="en-US" sz="8000" dirty="0" smtClean="0">
                <a:solidFill>
                  <a:prstClr val="white"/>
                </a:solidFill>
                <a:latin typeface="Times New Roman"/>
                <a:ea typeface="Calibri"/>
                <a:cs typeface="Arial"/>
              </a:rPr>
              <a:t>.“ </a:t>
            </a:r>
            <a:r>
              <a:rPr lang="en-US" sz="8000" dirty="0" smtClean="0">
                <a:solidFill>
                  <a:schemeClr val="bg1"/>
                </a:solidFill>
                <a:effectLst/>
                <a:latin typeface="Times New Roman"/>
                <a:ea typeface="Calibri"/>
                <a:cs typeface="Arial"/>
              </a:rPr>
              <a:t>this shows an early understanding of **cultural relativism** the idea that each culture sees its own way of life as the correct or natural one.</a:t>
            </a:r>
            <a:endParaRPr lang="fr-FR" sz="8000" dirty="0">
              <a:solidFill>
                <a:schemeClr val="bg1"/>
              </a:solidFill>
              <a:ea typeface="Calibri"/>
              <a:cs typeface="Arial"/>
            </a:endParaRPr>
          </a:p>
        </p:txBody>
      </p:sp>
    </p:spTree>
    <p:extLst>
      <p:ext uri="{BB962C8B-B14F-4D97-AF65-F5344CB8AC3E}">
        <p14:creationId xmlns:p14="http://schemas.microsoft.com/office/powerpoint/2010/main" val="3476835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50000"/>
            </a:schemeClr>
          </a:solidFill>
        </p:spPr>
        <p:txBody>
          <a:bodyPr>
            <a:normAutofit/>
          </a:bodyPr>
          <a:lstStyle/>
          <a:p>
            <a:pPr marL="342900" lvl="0" indent="-342900">
              <a:lnSpc>
                <a:spcPct val="115000"/>
              </a:lnSpc>
              <a:spcBef>
                <a:spcPct val="20000"/>
              </a:spcBef>
              <a:spcAft>
                <a:spcPts val="1000"/>
              </a:spcAft>
            </a:pPr>
            <a:r>
              <a:rPr lang="en-US" sz="2400" b="1" i="1" u="sng" dirty="0">
                <a:solidFill>
                  <a:prstClr val="white"/>
                </a:solidFill>
                <a:latin typeface="Times New Roman" panose="02020603050405020304" pitchFamily="18" charset="0"/>
                <a:ea typeface="Calibri"/>
                <a:cs typeface="Times New Roman" panose="02020603050405020304" pitchFamily="18" charset="0"/>
              </a:rPr>
              <a:t>2. 19th Century – Anthropology Becomes a Discipline</a:t>
            </a:r>
            <a:r>
              <a:rPr lang="fr-FR" sz="2400" b="1" dirty="0">
                <a:solidFill>
                  <a:prstClr val="white"/>
                </a:solidFill>
                <a:latin typeface="Times New Roman" panose="02020603050405020304" pitchFamily="18" charset="0"/>
                <a:ea typeface="Calibri"/>
                <a:cs typeface="Times New Roman" panose="02020603050405020304" pitchFamily="18" charset="0"/>
              </a:rPr>
              <a:t/>
            </a:r>
            <a:br>
              <a:rPr lang="fr-FR" sz="2400" b="1" dirty="0">
                <a:solidFill>
                  <a:prstClr val="white"/>
                </a:solidFill>
                <a:latin typeface="Times New Roman" panose="02020603050405020304" pitchFamily="18" charset="0"/>
                <a:ea typeface="Calibri"/>
                <a:cs typeface="Times New Roman" panose="02020603050405020304" pitchFamily="18" charset="0"/>
              </a:rPr>
            </a:br>
            <a:endParaRPr lang="fr-FR" sz="2400" b="1" dirty="0"/>
          </a:p>
        </p:txBody>
      </p:sp>
      <p:sp>
        <p:nvSpPr>
          <p:cNvPr id="3" name="Espace réservé du contenu 2"/>
          <p:cNvSpPr>
            <a:spLocks noGrp="1"/>
          </p:cNvSpPr>
          <p:nvPr>
            <p:ph idx="1"/>
          </p:nvPr>
        </p:nvSpPr>
        <p:spPr>
          <a:solidFill>
            <a:schemeClr val="bg2">
              <a:lumMod val="50000"/>
            </a:schemeClr>
          </a:solidFill>
        </p:spPr>
        <p:txBody>
          <a:bodyPr>
            <a:normAutofit fontScale="62500" lnSpcReduction="20000"/>
          </a:bodyPr>
          <a:lstStyle/>
          <a:p>
            <a:pPr algn="just">
              <a:lnSpc>
                <a:spcPct val="115000"/>
              </a:lnSpc>
              <a:spcAft>
                <a:spcPts val="1000"/>
              </a:spcAft>
            </a:pPr>
            <a:r>
              <a:rPr lang="en-US" dirty="0" smtClean="0">
                <a:solidFill>
                  <a:schemeClr val="bg1"/>
                </a:solidFill>
                <a:effectLst/>
                <a:latin typeface="Times New Roman"/>
                <a:ea typeface="Calibri"/>
                <a:cs typeface="Arial"/>
              </a:rPr>
              <a:t>Developed during the age of imperialism and scientific progress.</a:t>
            </a:r>
            <a:endParaRPr lang="fr-FR" dirty="0">
              <a:solidFill>
                <a:schemeClr val="bg1"/>
              </a:solidFill>
              <a:ea typeface="Calibri"/>
              <a:cs typeface="Arial"/>
            </a:endParaRPr>
          </a:p>
          <a:p>
            <a:pPr algn="just">
              <a:lnSpc>
                <a:spcPct val="115000"/>
              </a:lnSpc>
              <a:spcAft>
                <a:spcPts val="1000"/>
              </a:spcAft>
            </a:pPr>
            <a:r>
              <a:rPr lang="en-US" dirty="0" smtClean="0">
                <a:solidFill>
                  <a:schemeClr val="bg1"/>
                </a:solidFill>
                <a:effectLst/>
                <a:latin typeface="Times New Roman"/>
                <a:ea typeface="Calibri"/>
                <a:cs typeface="Arial"/>
              </a:rPr>
              <a:t>Focused on classifying humans and cultures (often in ethnocentric ways).</a:t>
            </a:r>
            <a:endParaRPr lang="fr-FR" dirty="0">
              <a:solidFill>
                <a:schemeClr val="bg1"/>
              </a:solidFill>
              <a:ea typeface="Calibri"/>
              <a:cs typeface="Arial"/>
            </a:endParaRPr>
          </a:p>
          <a:p>
            <a:pPr>
              <a:lnSpc>
                <a:spcPct val="115000"/>
              </a:lnSpc>
              <a:spcAft>
                <a:spcPts val="1000"/>
              </a:spcAft>
            </a:pPr>
            <a:r>
              <a:rPr lang="en-US" b="1" u="sng" dirty="0" smtClean="0">
                <a:solidFill>
                  <a:schemeClr val="bg1"/>
                </a:solidFill>
                <a:effectLst/>
                <a:latin typeface="Times New Roman"/>
                <a:ea typeface="Calibri"/>
                <a:cs typeface="Arial"/>
              </a:rPr>
              <a:t>Important Scientists :</a:t>
            </a:r>
            <a:endParaRPr lang="fr-FR" b="1" u="sng" dirty="0">
              <a:solidFill>
                <a:schemeClr val="bg1"/>
              </a:solidFill>
              <a:ea typeface="Calibri"/>
              <a:cs typeface="Arial"/>
            </a:endParaRPr>
          </a:p>
          <a:p>
            <a:pPr algn="just">
              <a:lnSpc>
                <a:spcPct val="115000"/>
              </a:lnSpc>
              <a:spcAft>
                <a:spcPts val="1000"/>
              </a:spcAft>
            </a:pPr>
            <a:r>
              <a:rPr lang="en-US" b="1" u="sng" dirty="0" smtClean="0">
                <a:solidFill>
                  <a:schemeClr val="bg1"/>
                </a:solidFill>
                <a:effectLst/>
                <a:latin typeface="Times New Roman"/>
                <a:ea typeface="Calibri"/>
                <a:cs typeface="Arial"/>
              </a:rPr>
              <a:t>1- Edward Burnett Tylor</a:t>
            </a:r>
            <a:r>
              <a:rPr lang="en-US" dirty="0" smtClean="0">
                <a:solidFill>
                  <a:schemeClr val="bg1"/>
                </a:solidFill>
                <a:effectLst/>
                <a:latin typeface="Times New Roman"/>
                <a:ea typeface="Calibri"/>
                <a:cs typeface="Arial"/>
              </a:rPr>
              <a:t> (1832–1917) – Founded cultural anthropology; introduced concept of **"culture".</a:t>
            </a:r>
            <a:endParaRPr lang="fr-FR" dirty="0">
              <a:solidFill>
                <a:schemeClr val="bg1"/>
              </a:solidFill>
              <a:ea typeface="Calibri"/>
              <a:cs typeface="Arial"/>
            </a:endParaRPr>
          </a:p>
          <a:p>
            <a:pPr algn="just">
              <a:lnSpc>
                <a:spcPct val="115000"/>
              </a:lnSpc>
              <a:spcAft>
                <a:spcPts val="1000"/>
              </a:spcAft>
            </a:pPr>
            <a:r>
              <a:rPr lang="en-US" b="1" u="sng" dirty="0" smtClean="0">
                <a:solidFill>
                  <a:schemeClr val="bg1"/>
                </a:solidFill>
                <a:effectLst/>
                <a:latin typeface="Times New Roman"/>
                <a:ea typeface="Calibri"/>
                <a:cs typeface="Arial"/>
              </a:rPr>
              <a:t>2- Lewis Henry Morgan</a:t>
            </a:r>
            <a:r>
              <a:rPr lang="en-US" dirty="0" smtClean="0">
                <a:solidFill>
                  <a:schemeClr val="bg1"/>
                </a:solidFill>
                <a:effectLst/>
                <a:latin typeface="Times New Roman"/>
                <a:ea typeface="Calibri"/>
                <a:cs typeface="Arial"/>
              </a:rPr>
              <a:t> (1818–1881) – Studied kinship and social evolution; proposed stages of human progress: savagery → barbarism → civilization</a:t>
            </a:r>
            <a:endParaRPr lang="fr-FR" dirty="0">
              <a:solidFill>
                <a:schemeClr val="bg1"/>
              </a:solidFill>
              <a:ea typeface="Calibri"/>
              <a:cs typeface="Arial"/>
            </a:endParaRPr>
          </a:p>
          <a:p>
            <a:pPr algn="just">
              <a:lnSpc>
                <a:spcPct val="115000"/>
              </a:lnSpc>
              <a:spcAft>
                <a:spcPts val="1000"/>
              </a:spcAft>
            </a:pPr>
            <a:r>
              <a:rPr lang="en-US" b="1" u="sng" dirty="0" smtClean="0">
                <a:solidFill>
                  <a:schemeClr val="bg1"/>
                </a:solidFill>
                <a:effectLst/>
                <a:latin typeface="Times New Roman"/>
                <a:ea typeface="Calibri"/>
                <a:cs typeface="Arial"/>
              </a:rPr>
              <a:t>3-Franz Boas</a:t>
            </a:r>
            <a:r>
              <a:rPr lang="en-US" dirty="0" smtClean="0">
                <a:solidFill>
                  <a:schemeClr val="bg1"/>
                </a:solidFill>
                <a:effectLst/>
                <a:latin typeface="Times New Roman"/>
                <a:ea typeface="Calibri"/>
                <a:cs typeface="Arial"/>
              </a:rPr>
              <a:t> (1858–1942),Father of American Anthropology; opposed racial theories; emphasized **cultural relativism** and **fieldwork**.</a:t>
            </a:r>
            <a:endParaRPr lang="fr-FR" dirty="0">
              <a:solidFill>
                <a:schemeClr val="bg1"/>
              </a:solidFill>
              <a:ea typeface="Calibri"/>
              <a:cs typeface="Arial"/>
            </a:endParaRPr>
          </a:p>
          <a:p>
            <a:pPr marL="0" indent="0">
              <a:buNone/>
            </a:pPr>
            <a:endParaRPr lang="fr-FR" dirty="0"/>
          </a:p>
        </p:txBody>
      </p:sp>
    </p:spTree>
    <p:extLst>
      <p:ext uri="{BB962C8B-B14F-4D97-AF65-F5344CB8AC3E}">
        <p14:creationId xmlns:p14="http://schemas.microsoft.com/office/powerpoint/2010/main" val="1319716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50000"/>
            </a:schemeClr>
          </a:solidFill>
        </p:spPr>
        <p:txBody>
          <a:bodyPr>
            <a:normAutofit/>
          </a:bodyPr>
          <a:lstStyle/>
          <a:p>
            <a:pPr>
              <a:lnSpc>
                <a:spcPct val="115000"/>
              </a:lnSpc>
              <a:spcAft>
                <a:spcPts val="1000"/>
              </a:spcAft>
            </a:pPr>
            <a:r>
              <a:rPr lang="en-US" sz="2800" b="1" u="sng" dirty="0" smtClean="0">
                <a:solidFill>
                  <a:schemeClr val="bg1"/>
                </a:solidFill>
                <a:effectLst/>
                <a:latin typeface="Times New Roman"/>
                <a:ea typeface="Calibri"/>
                <a:cs typeface="Arial"/>
              </a:rPr>
              <a:t>3. Early 20th Century – Scientific Approach</a:t>
            </a:r>
            <a:endParaRPr lang="fr-FR" sz="2800" dirty="0">
              <a:solidFill>
                <a:schemeClr val="bg1"/>
              </a:solidFill>
              <a:ea typeface="Calibri"/>
              <a:cs typeface="Arial"/>
            </a:endParaRPr>
          </a:p>
        </p:txBody>
      </p:sp>
      <p:sp>
        <p:nvSpPr>
          <p:cNvPr id="3" name="Espace réservé du contenu 2"/>
          <p:cNvSpPr>
            <a:spLocks noGrp="1"/>
          </p:cNvSpPr>
          <p:nvPr>
            <p:ph idx="1"/>
          </p:nvPr>
        </p:nvSpPr>
        <p:spPr>
          <a:solidFill>
            <a:schemeClr val="bg2">
              <a:lumMod val="50000"/>
            </a:schemeClr>
          </a:solidFill>
        </p:spPr>
        <p:txBody>
          <a:bodyPr>
            <a:normAutofit fontScale="62500" lnSpcReduction="20000"/>
          </a:bodyPr>
          <a:lstStyle/>
          <a:p>
            <a:pPr algn="just">
              <a:lnSpc>
                <a:spcPct val="115000"/>
              </a:lnSpc>
              <a:spcAft>
                <a:spcPts val="0"/>
              </a:spcAft>
            </a:pPr>
            <a:r>
              <a:rPr lang="en-US" dirty="0" smtClean="0">
                <a:solidFill>
                  <a:schemeClr val="bg1"/>
                </a:solidFill>
                <a:effectLst/>
                <a:latin typeface="Times New Roman"/>
                <a:ea typeface="Calibri"/>
                <a:cs typeface="Arial"/>
              </a:rPr>
              <a:t>Anthropology became more field-based, empirical, and relativistic.</a:t>
            </a:r>
            <a:endParaRPr lang="fr-FR" dirty="0">
              <a:solidFill>
                <a:schemeClr val="bg1"/>
              </a:solidFill>
              <a:ea typeface="Calibri"/>
              <a:cs typeface="Arial"/>
            </a:endParaRPr>
          </a:p>
          <a:p>
            <a:pPr algn="just">
              <a:lnSpc>
                <a:spcPct val="115000"/>
              </a:lnSpc>
              <a:spcAft>
                <a:spcPts val="0"/>
              </a:spcAft>
            </a:pPr>
            <a:r>
              <a:rPr lang="en-US" dirty="0" smtClean="0">
                <a:solidFill>
                  <a:schemeClr val="bg1"/>
                </a:solidFill>
                <a:effectLst/>
                <a:latin typeface="Times New Roman"/>
                <a:ea typeface="Calibri"/>
                <a:cs typeface="Arial"/>
              </a:rPr>
              <a:t> </a:t>
            </a:r>
            <a:endParaRPr lang="fr-FR" dirty="0">
              <a:solidFill>
                <a:schemeClr val="bg1"/>
              </a:solidFill>
              <a:ea typeface="Calibri"/>
              <a:cs typeface="Arial"/>
            </a:endParaRPr>
          </a:p>
          <a:p>
            <a:pPr algn="just">
              <a:lnSpc>
                <a:spcPct val="115000"/>
              </a:lnSpc>
              <a:spcAft>
                <a:spcPts val="0"/>
              </a:spcAft>
            </a:pPr>
            <a:r>
              <a:rPr lang="en-US" b="1" u="sng" dirty="0" smtClean="0">
                <a:solidFill>
                  <a:schemeClr val="bg1"/>
                </a:solidFill>
                <a:effectLst/>
                <a:latin typeface="Times New Roman"/>
                <a:ea typeface="Calibri"/>
                <a:cs typeface="Arial"/>
              </a:rPr>
              <a:t>Important Scientists:</a:t>
            </a:r>
            <a:endParaRPr lang="fr-FR" dirty="0">
              <a:solidFill>
                <a:schemeClr val="bg1"/>
              </a:solidFill>
              <a:ea typeface="Calibri"/>
              <a:cs typeface="Arial"/>
            </a:endParaRPr>
          </a:p>
          <a:p>
            <a:pPr algn="just">
              <a:lnSpc>
                <a:spcPct val="115000"/>
              </a:lnSpc>
              <a:spcAft>
                <a:spcPts val="0"/>
              </a:spcAft>
            </a:pPr>
            <a:r>
              <a:rPr lang="en-US" dirty="0" smtClean="0">
                <a:solidFill>
                  <a:schemeClr val="bg1"/>
                </a:solidFill>
                <a:effectLst/>
                <a:latin typeface="Times New Roman"/>
                <a:ea typeface="Calibri"/>
                <a:cs typeface="Arial"/>
              </a:rPr>
              <a:t> </a:t>
            </a:r>
            <a:endParaRPr lang="fr-FR" dirty="0">
              <a:solidFill>
                <a:schemeClr val="bg1"/>
              </a:solidFill>
              <a:ea typeface="Calibri"/>
              <a:cs typeface="Arial"/>
            </a:endParaRPr>
          </a:p>
          <a:p>
            <a:pPr algn="justLow">
              <a:lnSpc>
                <a:spcPct val="115000"/>
              </a:lnSpc>
              <a:spcAft>
                <a:spcPts val="0"/>
              </a:spcAft>
            </a:pPr>
            <a:r>
              <a:rPr lang="en-US" sz="3400" b="1" dirty="0" smtClean="0">
                <a:solidFill>
                  <a:schemeClr val="bg1"/>
                </a:solidFill>
                <a:effectLst/>
                <a:latin typeface="Times New Roman"/>
                <a:ea typeface="Calibri"/>
                <a:cs typeface="Arial"/>
              </a:rPr>
              <a:t>1-Bronisław Malinowski</a:t>
            </a:r>
            <a:r>
              <a:rPr lang="en-US" sz="3400" dirty="0" smtClean="0">
                <a:solidFill>
                  <a:schemeClr val="bg1"/>
                </a:solidFill>
                <a:effectLst/>
                <a:latin typeface="Times New Roman"/>
                <a:ea typeface="Calibri"/>
                <a:cs typeface="Arial"/>
              </a:rPr>
              <a:t> (1884–1942),Developed **participant observation** method; studied Trobriand Islanders.</a:t>
            </a:r>
            <a:endParaRPr lang="fr-FR" sz="3400" dirty="0">
              <a:solidFill>
                <a:schemeClr val="bg1"/>
              </a:solidFill>
              <a:ea typeface="Calibri"/>
              <a:cs typeface="Arial"/>
            </a:endParaRPr>
          </a:p>
          <a:p>
            <a:pPr algn="justLow">
              <a:lnSpc>
                <a:spcPct val="115000"/>
              </a:lnSpc>
              <a:spcAft>
                <a:spcPts val="0"/>
              </a:spcAft>
            </a:pPr>
            <a:r>
              <a:rPr lang="en-US" sz="3400" b="1" dirty="0" smtClean="0">
                <a:solidFill>
                  <a:schemeClr val="bg1"/>
                </a:solidFill>
                <a:effectLst/>
                <a:latin typeface="Times New Roman"/>
                <a:ea typeface="Calibri"/>
                <a:cs typeface="Arial"/>
              </a:rPr>
              <a:t>2-Margaret Mead</a:t>
            </a:r>
            <a:r>
              <a:rPr lang="en-US" sz="3400" dirty="0" smtClean="0">
                <a:solidFill>
                  <a:schemeClr val="bg1"/>
                </a:solidFill>
                <a:effectLst/>
                <a:latin typeface="Times New Roman"/>
                <a:ea typeface="Calibri"/>
                <a:cs typeface="Arial"/>
              </a:rPr>
              <a:t> (1901–1978),Cultural anthropologist; studied adolescence in Samoa; emphasized the role of culture in personality.</a:t>
            </a:r>
            <a:endParaRPr lang="fr-FR" sz="3400" dirty="0">
              <a:solidFill>
                <a:schemeClr val="bg1"/>
              </a:solidFill>
              <a:ea typeface="Calibri"/>
              <a:cs typeface="Arial"/>
            </a:endParaRPr>
          </a:p>
          <a:p>
            <a:pPr algn="justLow">
              <a:lnSpc>
                <a:spcPct val="115000"/>
              </a:lnSpc>
              <a:spcAft>
                <a:spcPts val="0"/>
              </a:spcAft>
            </a:pPr>
            <a:r>
              <a:rPr lang="en-US" sz="3400" b="1" dirty="0" smtClean="0">
                <a:solidFill>
                  <a:schemeClr val="bg1"/>
                </a:solidFill>
                <a:effectLst/>
                <a:latin typeface="Times New Roman"/>
                <a:ea typeface="Calibri"/>
                <a:cs typeface="Arial"/>
              </a:rPr>
              <a:t>3-Ruth Benedict</a:t>
            </a:r>
            <a:r>
              <a:rPr lang="en-US" sz="3400" dirty="0" smtClean="0">
                <a:solidFill>
                  <a:schemeClr val="bg1"/>
                </a:solidFill>
                <a:effectLst/>
                <a:latin typeface="Times New Roman"/>
                <a:ea typeface="Calibri"/>
                <a:cs typeface="Arial"/>
              </a:rPr>
              <a:t> (1887–1948),Explored culture and personality; wrote *Patterns of Culture*.</a:t>
            </a:r>
            <a:endParaRPr lang="fr-FR" sz="3400" dirty="0">
              <a:solidFill>
                <a:schemeClr val="bg1"/>
              </a:solidFill>
              <a:ea typeface="Calibri"/>
              <a:cs typeface="Arial"/>
            </a:endParaRPr>
          </a:p>
          <a:p>
            <a:pPr marL="0" indent="0">
              <a:buNone/>
            </a:pPr>
            <a:endParaRPr lang="fr-FR" dirty="0"/>
          </a:p>
        </p:txBody>
      </p:sp>
    </p:spTree>
    <p:extLst>
      <p:ext uri="{BB962C8B-B14F-4D97-AF65-F5344CB8AC3E}">
        <p14:creationId xmlns:p14="http://schemas.microsoft.com/office/powerpoint/2010/main" val="1785347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50000"/>
            </a:schemeClr>
          </a:solidFill>
        </p:spPr>
        <p:txBody>
          <a:bodyPr>
            <a:noAutofit/>
          </a:bodyPr>
          <a:lstStyle/>
          <a:p>
            <a:pPr marL="342900" lvl="0" indent="-342900">
              <a:lnSpc>
                <a:spcPct val="115000"/>
              </a:lnSpc>
              <a:spcBef>
                <a:spcPct val="20000"/>
              </a:spcBef>
            </a:pPr>
            <a:r>
              <a:rPr lang="en-US" sz="2800" b="1" i="1" u="sng" dirty="0">
                <a:solidFill>
                  <a:schemeClr val="bg1"/>
                </a:solidFill>
                <a:latin typeface="Times New Roman"/>
                <a:ea typeface="Calibri"/>
                <a:cs typeface="Arial"/>
              </a:rPr>
              <a:t>4. Mid-20th Century – Structuralism and Functionalism</a:t>
            </a:r>
            <a:r>
              <a:rPr lang="fr-FR" sz="2800" dirty="0">
                <a:solidFill>
                  <a:schemeClr val="bg1"/>
                </a:solidFill>
                <a:ea typeface="Calibri"/>
                <a:cs typeface="Arial"/>
              </a:rPr>
              <a:t/>
            </a:r>
            <a:br>
              <a:rPr lang="fr-FR" sz="2800" dirty="0">
                <a:solidFill>
                  <a:schemeClr val="bg1"/>
                </a:solidFill>
                <a:ea typeface="Calibri"/>
                <a:cs typeface="Arial"/>
              </a:rPr>
            </a:br>
            <a:endParaRPr lang="fr-FR" sz="2800" dirty="0">
              <a:solidFill>
                <a:schemeClr val="bg1"/>
              </a:solidFill>
            </a:endParaRPr>
          </a:p>
        </p:txBody>
      </p:sp>
      <p:sp>
        <p:nvSpPr>
          <p:cNvPr id="3" name="Espace réservé du contenu 2"/>
          <p:cNvSpPr>
            <a:spLocks noGrp="1"/>
          </p:cNvSpPr>
          <p:nvPr>
            <p:ph idx="1"/>
          </p:nvPr>
        </p:nvSpPr>
        <p:spPr>
          <a:solidFill>
            <a:schemeClr val="bg2">
              <a:lumMod val="50000"/>
            </a:schemeClr>
          </a:solidFill>
        </p:spPr>
        <p:txBody>
          <a:bodyPr>
            <a:normAutofit fontScale="47500" lnSpcReduction="20000"/>
          </a:bodyPr>
          <a:lstStyle/>
          <a:p>
            <a:pPr>
              <a:lnSpc>
                <a:spcPct val="115000"/>
              </a:lnSpc>
              <a:spcAft>
                <a:spcPts val="0"/>
              </a:spcAft>
            </a:pPr>
            <a:r>
              <a:rPr lang="en-US" dirty="0" smtClean="0">
                <a:effectLst/>
                <a:latin typeface="Times New Roman"/>
                <a:ea typeface="Calibri"/>
                <a:cs typeface="Arial"/>
              </a:rPr>
              <a:t> </a:t>
            </a:r>
            <a:endParaRPr lang="fr-FR" sz="2800" dirty="0">
              <a:ea typeface="Calibri"/>
              <a:cs typeface="Arial"/>
            </a:endParaRPr>
          </a:p>
          <a:p>
            <a:pPr>
              <a:lnSpc>
                <a:spcPct val="115000"/>
              </a:lnSpc>
              <a:spcAft>
                <a:spcPts val="0"/>
              </a:spcAft>
            </a:pPr>
            <a:r>
              <a:rPr lang="en-US" sz="4400" dirty="0" smtClean="0">
                <a:solidFill>
                  <a:schemeClr val="bg1"/>
                </a:solidFill>
                <a:effectLst/>
                <a:latin typeface="Times New Roman"/>
                <a:ea typeface="Calibri"/>
                <a:cs typeface="Arial"/>
              </a:rPr>
              <a:t>New theories explored deeper structures in human culture and society.</a:t>
            </a:r>
            <a:endParaRPr lang="fr-FR" sz="4400" dirty="0">
              <a:solidFill>
                <a:schemeClr val="bg1"/>
              </a:solidFill>
              <a:ea typeface="Calibri"/>
              <a:cs typeface="Arial"/>
            </a:endParaRPr>
          </a:p>
          <a:p>
            <a:pPr>
              <a:lnSpc>
                <a:spcPct val="115000"/>
              </a:lnSpc>
              <a:spcAft>
                <a:spcPts val="0"/>
              </a:spcAft>
            </a:pPr>
            <a:r>
              <a:rPr lang="en-US" sz="4400" dirty="0" smtClean="0">
                <a:solidFill>
                  <a:schemeClr val="bg1"/>
                </a:solidFill>
                <a:effectLst/>
                <a:latin typeface="Times New Roman"/>
                <a:ea typeface="Calibri"/>
                <a:cs typeface="Arial"/>
              </a:rPr>
              <a:t> </a:t>
            </a:r>
            <a:endParaRPr lang="fr-FR" sz="4400" dirty="0">
              <a:solidFill>
                <a:schemeClr val="bg1"/>
              </a:solidFill>
              <a:ea typeface="Calibri"/>
              <a:cs typeface="Arial"/>
            </a:endParaRPr>
          </a:p>
          <a:p>
            <a:pPr>
              <a:lnSpc>
                <a:spcPct val="115000"/>
              </a:lnSpc>
              <a:spcAft>
                <a:spcPts val="0"/>
              </a:spcAft>
            </a:pPr>
            <a:r>
              <a:rPr lang="en-US" sz="4400" b="1" u="sng" dirty="0" smtClean="0">
                <a:solidFill>
                  <a:schemeClr val="bg1"/>
                </a:solidFill>
                <a:effectLst/>
                <a:latin typeface="Times New Roman"/>
                <a:ea typeface="Calibri"/>
                <a:cs typeface="Arial"/>
              </a:rPr>
              <a:t>Important Scientists:</a:t>
            </a:r>
            <a:endParaRPr lang="fr-FR" sz="4400" dirty="0">
              <a:solidFill>
                <a:schemeClr val="bg1"/>
              </a:solidFill>
              <a:ea typeface="Calibri"/>
              <a:cs typeface="Arial"/>
            </a:endParaRPr>
          </a:p>
          <a:p>
            <a:pPr>
              <a:lnSpc>
                <a:spcPct val="115000"/>
              </a:lnSpc>
              <a:spcAft>
                <a:spcPts val="0"/>
              </a:spcAft>
            </a:pPr>
            <a:r>
              <a:rPr lang="en-US" sz="4400" dirty="0" smtClean="0">
                <a:solidFill>
                  <a:schemeClr val="bg1"/>
                </a:solidFill>
                <a:effectLst/>
                <a:latin typeface="Times New Roman"/>
                <a:ea typeface="Calibri"/>
                <a:cs typeface="Arial"/>
              </a:rPr>
              <a:t> </a:t>
            </a:r>
            <a:endParaRPr lang="fr-FR" sz="4400" dirty="0">
              <a:solidFill>
                <a:schemeClr val="bg1"/>
              </a:solidFill>
              <a:ea typeface="Calibri"/>
              <a:cs typeface="Arial"/>
            </a:endParaRPr>
          </a:p>
          <a:p>
            <a:pPr>
              <a:lnSpc>
                <a:spcPct val="115000"/>
              </a:lnSpc>
              <a:spcAft>
                <a:spcPts val="0"/>
              </a:spcAft>
            </a:pPr>
            <a:r>
              <a:rPr lang="en-US" sz="4400" b="1" dirty="0" smtClean="0">
                <a:solidFill>
                  <a:schemeClr val="bg1"/>
                </a:solidFill>
                <a:effectLst/>
                <a:latin typeface="Times New Roman"/>
                <a:ea typeface="Calibri"/>
                <a:cs typeface="Arial"/>
              </a:rPr>
              <a:t>1-Claude Lévi-Strauss </a:t>
            </a:r>
            <a:r>
              <a:rPr lang="en-US" sz="4400" dirty="0" smtClean="0">
                <a:solidFill>
                  <a:schemeClr val="bg1"/>
                </a:solidFill>
                <a:effectLst/>
                <a:latin typeface="Times New Roman"/>
                <a:ea typeface="Calibri"/>
                <a:cs typeface="Arial"/>
              </a:rPr>
              <a:t>(1908–2009),Founder of **structuralism**; analyzed myths and kinship as systems of meaning.</a:t>
            </a:r>
          </a:p>
          <a:p>
            <a:pPr>
              <a:lnSpc>
                <a:spcPct val="115000"/>
              </a:lnSpc>
              <a:spcAft>
                <a:spcPts val="0"/>
              </a:spcAft>
            </a:pPr>
            <a:endParaRPr lang="fr-FR" sz="4400" dirty="0">
              <a:solidFill>
                <a:schemeClr val="bg1"/>
              </a:solidFill>
              <a:ea typeface="Calibri"/>
              <a:cs typeface="Arial"/>
            </a:endParaRPr>
          </a:p>
          <a:p>
            <a:pPr>
              <a:lnSpc>
                <a:spcPct val="115000"/>
              </a:lnSpc>
              <a:spcAft>
                <a:spcPts val="0"/>
              </a:spcAft>
            </a:pPr>
            <a:r>
              <a:rPr lang="en-US" sz="4400" b="1" dirty="0" smtClean="0">
                <a:solidFill>
                  <a:schemeClr val="bg1"/>
                </a:solidFill>
                <a:effectLst/>
                <a:latin typeface="Times New Roman"/>
                <a:ea typeface="Calibri"/>
                <a:cs typeface="Arial"/>
              </a:rPr>
              <a:t>2-A.R. Radcliffe-Brown </a:t>
            </a:r>
            <a:r>
              <a:rPr lang="en-US" sz="4400" dirty="0" smtClean="0">
                <a:solidFill>
                  <a:schemeClr val="bg1"/>
                </a:solidFill>
                <a:effectLst/>
                <a:latin typeface="Times New Roman"/>
                <a:ea typeface="Calibri"/>
                <a:cs typeface="Arial"/>
              </a:rPr>
              <a:t>(1881–1955),Promoted **structural functionalism**; focused on how social institutions maintain order.</a:t>
            </a:r>
            <a:endParaRPr lang="fr-FR" sz="4400" dirty="0">
              <a:solidFill>
                <a:schemeClr val="bg1"/>
              </a:solidFill>
              <a:ea typeface="Calibri"/>
              <a:cs typeface="Arial"/>
            </a:endParaRPr>
          </a:p>
          <a:p>
            <a:pPr marL="0" indent="0">
              <a:buNone/>
            </a:pPr>
            <a:endParaRPr lang="fr-FR" sz="4400" dirty="0">
              <a:solidFill>
                <a:schemeClr val="bg1"/>
              </a:solidFill>
            </a:endParaRPr>
          </a:p>
        </p:txBody>
      </p:sp>
    </p:spTree>
    <p:extLst>
      <p:ext uri="{BB962C8B-B14F-4D97-AF65-F5344CB8AC3E}">
        <p14:creationId xmlns:p14="http://schemas.microsoft.com/office/powerpoint/2010/main" val="536488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50000"/>
            </a:schemeClr>
          </a:solidFill>
        </p:spPr>
        <p:txBody>
          <a:bodyPr>
            <a:normAutofit/>
          </a:bodyPr>
          <a:lstStyle/>
          <a:p>
            <a:pPr>
              <a:lnSpc>
                <a:spcPct val="115000"/>
              </a:lnSpc>
            </a:pPr>
            <a:r>
              <a:rPr lang="en-US" sz="2800" b="1" u="sng" dirty="0" smtClean="0">
                <a:solidFill>
                  <a:schemeClr val="bg1"/>
                </a:solidFill>
                <a:effectLst/>
                <a:latin typeface="Times New Roman"/>
                <a:ea typeface="Calibri"/>
                <a:cs typeface="Arial"/>
              </a:rPr>
              <a:t>5. Late 20th Century – Postmodernism &amp; Reflexivity</a:t>
            </a:r>
            <a:r>
              <a:rPr lang="fr-FR" sz="2800" dirty="0">
                <a:solidFill>
                  <a:schemeClr val="bg1"/>
                </a:solidFill>
                <a:ea typeface="Calibri"/>
                <a:cs typeface="Arial"/>
              </a:rPr>
              <a:t/>
            </a:r>
            <a:br>
              <a:rPr lang="fr-FR" sz="2800" dirty="0">
                <a:solidFill>
                  <a:schemeClr val="bg1"/>
                </a:solidFill>
                <a:ea typeface="Calibri"/>
                <a:cs typeface="Arial"/>
              </a:rPr>
            </a:br>
            <a:endParaRPr lang="fr-FR" sz="2800" dirty="0">
              <a:solidFill>
                <a:schemeClr val="bg1"/>
              </a:solidFill>
            </a:endParaRPr>
          </a:p>
        </p:txBody>
      </p:sp>
      <p:sp>
        <p:nvSpPr>
          <p:cNvPr id="3" name="Espace réservé du contenu 2"/>
          <p:cNvSpPr>
            <a:spLocks noGrp="1"/>
          </p:cNvSpPr>
          <p:nvPr>
            <p:ph idx="1"/>
          </p:nvPr>
        </p:nvSpPr>
        <p:spPr>
          <a:solidFill>
            <a:schemeClr val="bg2">
              <a:lumMod val="50000"/>
            </a:schemeClr>
          </a:solidFill>
        </p:spPr>
        <p:txBody>
          <a:bodyPr>
            <a:normAutofit fontScale="85000" lnSpcReduction="10000"/>
          </a:bodyPr>
          <a:lstStyle/>
          <a:p>
            <a:pPr marL="0" indent="0">
              <a:lnSpc>
                <a:spcPct val="115000"/>
              </a:lnSpc>
              <a:spcAft>
                <a:spcPts val="0"/>
              </a:spcAft>
              <a:buNone/>
            </a:pPr>
            <a:r>
              <a:rPr lang="en-US" dirty="0" smtClean="0">
                <a:solidFill>
                  <a:schemeClr val="bg1"/>
                </a:solidFill>
                <a:effectLst/>
                <a:latin typeface="Times New Roman"/>
                <a:ea typeface="Calibri"/>
                <a:cs typeface="Arial"/>
              </a:rPr>
              <a:t>Anthropologists began questioning objectivity and the role of power in knowledge.</a:t>
            </a:r>
            <a:endParaRPr lang="fr-FR" sz="2800" dirty="0">
              <a:solidFill>
                <a:schemeClr val="bg1"/>
              </a:solidFill>
              <a:ea typeface="Calibri"/>
              <a:cs typeface="Arial"/>
            </a:endParaRPr>
          </a:p>
          <a:p>
            <a:pPr marL="0" indent="0">
              <a:lnSpc>
                <a:spcPct val="115000"/>
              </a:lnSpc>
              <a:spcAft>
                <a:spcPts val="0"/>
              </a:spcAft>
              <a:buNone/>
            </a:pPr>
            <a:r>
              <a:rPr lang="en-US" dirty="0" smtClean="0">
                <a:solidFill>
                  <a:schemeClr val="bg1"/>
                </a:solidFill>
                <a:effectLst/>
                <a:latin typeface="Times New Roman"/>
                <a:ea typeface="Calibri"/>
                <a:cs typeface="Arial"/>
              </a:rPr>
              <a:t>Focus on voices of indigenous and marginalized people.</a:t>
            </a:r>
            <a:endParaRPr lang="fr-FR" sz="2800" dirty="0">
              <a:solidFill>
                <a:schemeClr val="bg1"/>
              </a:solidFill>
              <a:ea typeface="Calibri"/>
              <a:cs typeface="Arial"/>
            </a:endParaRPr>
          </a:p>
          <a:p>
            <a:pPr marL="0" indent="0">
              <a:lnSpc>
                <a:spcPct val="115000"/>
              </a:lnSpc>
              <a:spcAft>
                <a:spcPts val="0"/>
              </a:spcAft>
              <a:buNone/>
            </a:pPr>
            <a:r>
              <a:rPr lang="en-US" b="1" u="sng" dirty="0" smtClean="0">
                <a:solidFill>
                  <a:schemeClr val="bg1"/>
                </a:solidFill>
                <a:effectLst/>
                <a:latin typeface="Times New Roman"/>
                <a:ea typeface="Calibri"/>
                <a:cs typeface="Arial"/>
              </a:rPr>
              <a:t>Important Scientists:</a:t>
            </a:r>
            <a:endParaRPr lang="fr-FR" sz="2800" b="1" dirty="0">
              <a:solidFill>
                <a:schemeClr val="bg1"/>
              </a:solidFill>
              <a:ea typeface="Calibri"/>
              <a:cs typeface="Arial"/>
            </a:endParaRPr>
          </a:p>
          <a:p>
            <a:pPr marL="0" indent="0">
              <a:lnSpc>
                <a:spcPct val="115000"/>
              </a:lnSpc>
              <a:spcAft>
                <a:spcPts val="0"/>
              </a:spcAft>
              <a:buNone/>
            </a:pPr>
            <a:r>
              <a:rPr lang="en-US" dirty="0" smtClean="0">
                <a:solidFill>
                  <a:schemeClr val="bg1"/>
                </a:solidFill>
                <a:effectLst/>
                <a:latin typeface="Times New Roman"/>
                <a:ea typeface="Calibri"/>
                <a:cs typeface="Arial"/>
              </a:rPr>
              <a:t>  </a:t>
            </a:r>
            <a:r>
              <a:rPr lang="en-US" b="1" dirty="0" smtClean="0">
                <a:solidFill>
                  <a:schemeClr val="bg1"/>
                </a:solidFill>
                <a:effectLst/>
                <a:latin typeface="Times New Roman"/>
                <a:ea typeface="Calibri"/>
                <a:cs typeface="Arial"/>
              </a:rPr>
              <a:t>1-Clifford Geertz </a:t>
            </a:r>
            <a:r>
              <a:rPr lang="en-US" dirty="0" smtClean="0">
                <a:solidFill>
                  <a:schemeClr val="bg1"/>
                </a:solidFill>
                <a:effectLst/>
                <a:latin typeface="Times New Roman"/>
                <a:ea typeface="Calibri"/>
                <a:cs typeface="Arial"/>
              </a:rPr>
              <a:t>(1926–2006), Emphasized **interpretive anthropology**; viewed culture as "texts" to be interpreted.</a:t>
            </a:r>
            <a:endParaRPr lang="fr-FR" sz="2800" dirty="0">
              <a:solidFill>
                <a:schemeClr val="bg1"/>
              </a:solidFill>
              <a:ea typeface="Calibri"/>
              <a:cs typeface="Arial"/>
            </a:endParaRPr>
          </a:p>
          <a:p>
            <a:pPr marL="0" indent="0">
              <a:buNone/>
            </a:pPr>
            <a:r>
              <a:rPr lang="en-US" b="1" dirty="0" smtClean="0">
                <a:solidFill>
                  <a:schemeClr val="bg1"/>
                </a:solidFill>
                <a:effectLst/>
                <a:latin typeface="Times New Roman"/>
                <a:ea typeface="Calibri"/>
              </a:rPr>
              <a:t>  2-Sherry </a:t>
            </a:r>
            <a:r>
              <a:rPr lang="en-US" b="1" dirty="0" err="1" smtClean="0">
                <a:solidFill>
                  <a:schemeClr val="bg1"/>
                </a:solidFill>
                <a:effectLst/>
                <a:latin typeface="Times New Roman"/>
                <a:ea typeface="Calibri"/>
              </a:rPr>
              <a:t>Ortner</a:t>
            </a:r>
            <a:r>
              <a:rPr lang="en-US" b="1" dirty="0" smtClean="0">
                <a:solidFill>
                  <a:schemeClr val="bg1"/>
                </a:solidFill>
                <a:effectLst/>
                <a:latin typeface="Times New Roman"/>
                <a:ea typeface="Calibri"/>
              </a:rPr>
              <a:t> , </a:t>
            </a:r>
            <a:r>
              <a:rPr lang="en-US" dirty="0" smtClean="0">
                <a:solidFill>
                  <a:schemeClr val="bg1"/>
                </a:solidFill>
                <a:effectLst/>
                <a:latin typeface="Times New Roman"/>
                <a:ea typeface="Calibri"/>
              </a:rPr>
              <a:t>Studied gender, power, and agency in anthropology</a:t>
            </a:r>
            <a:endParaRPr lang="fr-FR" dirty="0">
              <a:solidFill>
                <a:schemeClr val="bg1"/>
              </a:solidFill>
            </a:endParaRPr>
          </a:p>
        </p:txBody>
      </p:sp>
    </p:spTree>
    <p:extLst>
      <p:ext uri="{BB962C8B-B14F-4D97-AF65-F5344CB8AC3E}">
        <p14:creationId xmlns:p14="http://schemas.microsoft.com/office/powerpoint/2010/main" val="1455068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50000"/>
            </a:schemeClr>
          </a:solidFill>
        </p:spPr>
        <p:txBody>
          <a:bodyPr>
            <a:normAutofit/>
          </a:bodyPr>
          <a:lstStyle/>
          <a:p>
            <a:pPr marL="342900" lvl="0" indent="-342900">
              <a:lnSpc>
                <a:spcPct val="115000"/>
              </a:lnSpc>
              <a:spcBef>
                <a:spcPts val="1200"/>
              </a:spcBef>
              <a:spcAft>
                <a:spcPts val="1000"/>
              </a:spcAft>
            </a:pPr>
            <a:r>
              <a:rPr lang="en-US" sz="2800" b="1" i="1" u="sng" dirty="0">
                <a:solidFill>
                  <a:schemeClr val="bg1"/>
                </a:solidFill>
                <a:latin typeface="Times New Roman"/>
                <a:ea typeface="Calibri"/>
                <a:cs typeface="Arial"/>
              </a:rPr>
              <a:t>Contemporary Anthropology</a:t>
            </a:r>
            <a:r>
              <a:rPr lang="fr-FR" sz="2800" dirty="0">
                <a:solidFill>
                  <a:schemeClr val="bg1"/>
                </a:solidFill>
                <a:ea typeface="Calibri"/>
                <a:cs typeface="Arial"/>
              </a:rPr>
              <a:t/>
            </a:r>
            <a:br>
              <a:rPr lang="fr-FR" sz="2800" dirty="0">
                <a:solidFill>
                  <a:schemeClr val="bg1"/>
                </a:solidFill>
                <a:ea typeface="Calibri"/>
                <a:cs typeface="Arial"/>
              </a:rPr>
            </a:br>
            <a:endParaRPr lang="fr-FR" sz="2800" dirty="0">
              <a:solidFill>
                <a:schemeClr val="bg1"/>
              </a:solidFill>
            </a:endParaRPr>
          </a:p>
        </p:txBody>
      </p:sp>
      <p:sp>
        <p:nvSpPr>
          <p:cNvPr id="3" name="Espace réservé du contenu 2"/>
          <p:cNvSpPr>
            <a:spLocks noGrp="1"/>
          </p:cNvSpPr>
          <p:nvPr>
            <p:ph idx="1"/>
          </p:nvPr>
        </p:nvSpPr>
        <p:spPr>
          <a:solidFill>
            <a:schemeClr val="bg2">
              <a:lumMod val="50000"/>
            </a:schemeClr>
          </a:solidFill>
        </p:spPr>
        <p:txBody>
          <a:bodyPr>
            <a:normAutofit/>
          </a:bodyPr>
          <a:lstStyle/>
          <a:p>
            <a:pPr marL="0" indent="0" algn="just">
              <a:lnSpc>
                <a:spcPct val="115000"/>
              </a:lnSpc>
              <a:spcBef>
                <a:spcPts val="1200"/>
              </a:spcBef>
              <a:spcAft>
                <a:spcPts val="1000"/>
              </a:spcAft>
              <a:buNone/>
            </a:pPr>
            <a:r>
              <a:rPr lang="en-US" dirty="0" smtClean="0">
                <a:effectLst/>
                <a:latin typeface="Times New Roman"/>
                <a:ea typeface="Calibri"/>
                <a:cs typeface="Arial"/>
              </a:rPr>
              <a:t> </a:t>
            </a:r>
            <a:r>
              <a:rPr lang="en-US" sz="2400" dirty="0">
                <a:solidFill>
                  <a:schemeClr val="bg1"/>
                </a:solidFill>
                <a:latin typeface="Times New Roman" panose="02020603050405020304" pitchFamily="18" charset="0"/>
                <a:ea typeface="Calibri"/>
                <a:cs typeface="Times New Roman" panose="02020603050405020304" pitchFamily="18" charset="0"/>
              </a:rPr>
              <a:t>Contemporary anthropology** is interdisciplinary, global, and socially engaged. It incorporates advanced technologies like DNA analysis and digital ethnography to study complex issues. Modern anthropologists address pressing global topics such as climate change, migration, race, identity, and globalization, aiming to understand and contribute to solutions for real-world challenges.</a:t>
            </a:r>
            <a:endParaRPr lang="fr-FR" sz="2400" dirty="0">
              <a:solidFill>
                <a:schemeClr val="bg1"/>
              </a:solidFill>
              <a:latin typeface="Times New Roman" panose="02020603050405020304" pitchFamily="18" charset="0"/>
              <a:ea typeface="Calibri"/>
              <a:cs typeface="Times New Roman" panose="02020603050405020304" pitchFamily="18" charset="0"/>
            </a:endParaRPr>
          </a:p>
          <a:p>
            <a:endParaRPr lang="fr-FR" dirty="0"/>
          </a:p>
        </p:txBody>
      </p:sp>
    </p:spTree>
    <p:extLst>
      <p:ext uri="{BB962C8B-B14F-4D97-AF65-F5344CB8AC3E}">
        <p14:creationId xmlns:p14="http://schemas.microsoft.com/office/powerpoint/2010/main" val="2685659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75000"/>
            </a:schemeClr>
          </a:solidFill>
        </p:spPr>
        <p:txBody>
          <a:bodyPr/>
          <a:lstStyle/>
          <a:p>
            <a:r>
              <a:rPr lang="en-US" sz="2800" b="1" i="1" u="sng" dirty="0">
                <a:solidFill>
                  <a:prstClr val="white"/>
                </a:solidFill>
                <a:latin typeface="Times New Roman"/>
                <a:ea typeface="Calibri"/>
                <a:cs typeface="Arial"/>
              </a:rPr>
              <a:t>Contemporary Anthropology </a:t>
            </a:r>
            <a:r>
              <a:rPr lang="en-US" sz="2800" b="1" i="1" u="sng" dirty="0" smtClean="0">
                <a:solidFill>
                  <a:prstClr val="white"/>
                </a:solidFill>
                <a:latin typeface="Times New Roman"/>
                <a:ea typeface="Calibri"/>
                <a:cs typeface="Arial"/>
              </a:rPr>
              <a:t>tools</a:t>
            </a:r>
            <a:endParaRPr lang="fr-FR" dirty="0"/>
          </a:p>
        </p:txBody>
      </p:sp>
      <p:sp>
        <p:nvSpPr>
          <p:cNvPr id="3" name="Rectangle 2"/>
          <p:cNvSpPr/>
          <p:nvPr/>
        </p:nvSpPr>
        <p:spPr>
          <a:xfrm>
            <a:off x="323528" y="1443841"/>
            <a:ext cx="8568952" cy="4401205"/>
          </a:xfrm>
          <a:prstGeom prst="rect">
            <a:avLst/>
          </a:prstGeom>
          <a:solidFill>
            <a:schemeClr val="bg2">
              <a:lumMod val="50000"/>
            </a:schemeClr>
          </a:solidFill>
        </p:spPr>
        <p:txBody>
          <a:bodyPr wrap="square">
            <a:spAutoFit/>
          </a:bodyPr>
          <a:lstStyle/>
          <a:p>
            <a:pPr algn="just"/>
            <a:r>
              <a:rPr lang="en-US" sz="2800" dirty="0">
                <a:solidFill>
                  <a:schemeClr val="bg1"/>
                </a:solidFill>
                <a:latin typeface="Times New Roman" panose="02020603050405020304" pitchFamily="18" charset="0"/>
                <a:cs typeface="Times New Roman" panose="02020603050405020304" pitchFamily="18" charset="0"/>
              </a:rPr>
              <a:t>Contemporary anthropology employs both traditional methods like </a:t>
            </a:r>
            <a:r>
              <a:rPr lang="en-US" sz="2800" dirty="0">
                <a:solidFill>
                  <a:schemeClr val="bg1"/>
                </a:solidFill>
                <a:latin typeface="Times New Roman" panose="02020603050405020304" pitchFamily="18" charset="0"/>
                <a:cs typeface="Times New Roman" panose="02020603050405020304" pitchFamily="18" charset="0"/>
                <a:hlinkClick r:id="rId2"/>
              </a:rPr>
              <a:t>participant observation</a:t>
            </a:r>
            <a:r>
              <a:rPr lang="en-US" sz="2800" dirty="0">
                <a:solidFill>
                  <a:schemeClr val="bg1"/>
                </a:solidFill>
                <a:latin typeface="Times New Roman" panose="02020603050405020304" pitchFamily="18" charset="0"/>
                <a:cs typeface="Times New Roman" panose="02020603050405020304" pitchFamily="18" charset="0"/>
              </a:rPr>
              <a:t> and </a:t>
            </a:r>
            <a:r>
              <a:rPr lang="en-US" sz="2800" dirty="0">
                <a:solidFill>
                  <a:schemeClr val="bg1"/>
                </a:solidFill>
                <a:latin typeface="Times New Roman" panose="02020603050405020304" pitchFamily="18" charset="0"/>
                <a:cs typeface="Times New Roman" panose="02020603050405020304" pitchFamily="18" charset="0"/>
                <a:hlinkClick r:id="rId3"/>
              </a:rPr>
              <a:t>ethnography</a:t>
            </a:r>
            <a:r>
              <a:rPr lang="en-US" sz="2800" dirty="0">
                <a:solidFill>
                  <a:schemeClr val="bg1"/>
                </a:solidFill>
                <a:latin typeface="Times New Roman" panose="02020603050405020304" pitchFamily="18" charset="0"/>
                <a:cs typeface="Times New Roman" panose="02020603050405020304" pitchFamily="18" charset="0"/>
              </a:rPr>
              <a:t> with modern, high-tech tools like 3D scanners, XRF spectrometers, and molecular analysis techniques to study human cultures, behaviors, and physical traits across various </a:t>
            </a:r>
            <a:r>
              <a:rPr lang="en-US" sz="2800" dirty="0" err="1" smtClean="0">
                <a:solidFill>
                  <a:schemeClr val="bg1"/>
                </a:solidFill>
                <a:latin typeface="Times New Roman" panose="02020603050405020304" pitchFamily="18" charset="0"/>
                <a:cs typeface="Times New Roman" panose="02020603050405020304" pitchFamily="18" charset="0"/>
              </a:rPr>
              <a:t>subdisciplines</a:t>
            </a:r>
            <a:r>
              <a:rPr lang="en-US" sz="2800" smtClean="0">
                <a:solidFill>
                  <a:schemeClr val="bg1"/>
                </a:solidFill>
                <a:latin typeface="Times New Roman" panose="02020603050405020304" pitchFamily="18" charset="0"/>
                <a:cs typeface="Times New Roman" panose="02020603050405020304" pitchFamily="18" charset="0"/>
              </a:rPr>
              <a:t> , </a:t>
            </a:r>
            <a:r>
              <a:rPr lang="en-US" sz="2800" dirty="0">
                <a:solidFill>
                  <a:schemeClr val="bg1"/>
                </a:solidFill>
                <a:latin typeface="Times New Roman" panose="02020603050405020304" pitchFamily="18" charset="0"/>
                <a:cs typeface="Times New Roman" panose="02020603050405020304" pitchFamily="18" charset="0"/>
              </a:rPr>
              <a:t>from cultural and linguistic to biological anthropology and archaeology. These tools are chosen based on the specific research questions, the research environment, and available resources, reflecting the field's ongoing adaptation to new complexities</a:t>
            </a:r>
            <a:endParaRPr lang="fr-FR"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831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919</TotalTime>
  <Words>183</Words>
  <Application>Microsoft Office PowerPoint</Application>
  <PresentationFormat>Affichage à l'écran (4:3)</PresentationFormat>
  <Paragraphs>49</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Historical Development of Anthropology </vt:lpstr>
      <vt:lpstr>1. Early Roots (Pre-19th Century) </vt:lpstr>
      <vt:lpstr>2. 19th Century – Anthropology Becomes a Discipline </vt:lpstr>
      <vt:lpstr>3. Early 20th Century – Scientific Approach</vt:lpstr>
      <vt:lpstr>4. Mid-20th Century – Structuralism and Functionalism </vt:lpstr>
      <vt:lpstr>5. Late 20th Century – Postmodernism &amp; Reflexivity </vt:lpstr>
      <vt:lpstr>Contemporary Anthropology </vt:lpstr>
      <vt:lpstr>Contemporary Anthropology tools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Development of Anthropology</dc:title>
  <dc:creator>admin</dc:creator>
  <cp:lastModifiedBy>admin</cp:lastModifiedBy>
  <cp:revision>14</cp:revision>
  <dcterms:created xsi:type="dcterms:W3CDTF">2025-09-30T21:11:05Z</dcterms:created>
  <dcterms:modified xsi:type="dcterms:W3CDTF">2025-10-07T21:52:48Z</dcterms:modified>
</cp:coreProperties>
</file>